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33"/>
  </p:notesMasterIdLst>
  <p:sldIdLst>
    <p:sldId id="4668" r:id="rId5"/>
    <p:sldId id="4669" r:id="rId6"/>
    <p:sldId id="1448943411" r:id="rId7"/>
    <p:sldId id="4670" r:id="rId8"/>
    <p:sldId id="4661" r:id="rId9"/>
    <p:sldId id="1448943439" r:id="rId10"/>
    <p:sldId id="4653" r:id="rId11"/>
    <p:sldId id="4660" r:id="rId12"/>
    <p:sldId id="1448943406" r:id="rId13"/>
    <p:sldId id="1448943443" r:id="rId14"/>
    <p:sldId id="1448943441" r:id="rId15"/>
    <p:sldId id="1228" r:id="rId16"/>
    <p:sldId id="1448943442" r:id="rId17"/>
    <p:sldId id="1448943412" r:id="rId18"/>
    <p:sldId id="1448943413" r:id="rId19"/>
    <p:sldId id="1448943414" r:id="rId20"/>
    <p:sldId id="1448943445" r:id="rId21"/>
    <p:sldId id="1448943415" r:id="rId22"/>
    <p:sldId id="1448943416" r:id="rId23"/>
    <p:sldId id="1448943446" r:id="rId24"/>
    <p:sldId id="1448943420" r:id="rId25"/>
    <p:sldId id="1448943419" r:id="rId26"/>
    <p:sldId id="4425" r:id="rId27"/>
    <p:sldId id="4426" r:id="rId28"/>
    <p:sldId id="1055" r:id="rId29"/>
    <p:sldId id="4511" r:id="rId30"/>
    <p:sldId id="1448943404" r:id="rId31"/>
    <p:sldId id="144894341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C56"/>
    <a:srgbClr val="92D050"/>
    <a:srgbClr val="8DCFD6"/>
    <a:srgbClr val="9ED154"/>
    <a:srgbClr val="901D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E5228-F726-43CD-89B8-87C46C0DF68E}" v="187" dt="2025-04-24T08:54:51.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32" autoAdjust="0"/>
  </p:normalViewPr>
  <p:slideViewPr>
    <p:cSldViewPr snapToGrid="0">
      <p:cViewPr varScale="1">
        <p:scale>
          <a:sx n="50" d="100"/>
          <a:sy n="50" d="100"/>
        </p:scale>
        <p:origin x="44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usoke" userId="a5948115-a7c1-4629-9e4f-d2a533140cd7" providerId="ADAL" clId="{E73E5228-F726-43CD-89B8-87C46C0DF68E}"/>
    <pc:docChg chg="custSel delSld modSld sldOrd">
      <pc:chgData name="Samantha Musoke" userId="a5948115-a7c1-4629-9e4f-d2a533140cd7" providerId="ADAL" clId="{E73E5228-F726-43CD-89B8-87C46C0DF68E}" dt="2025-04-24T08:55:08.720" v="1179" actId="20577"/>
      <pc:docMkLst>
        <pc:docMk/>
      </pc:docMkLst>
      <pc:sldChg chg="del">
        <pc:chgData name="Samantha Musoke" userId="a5948115-a7c1-4629-9e4f-d2a533140cd7" providerId="ADAL" clId="{E73E5228-F726-43CD-89B8-87C46C0DF68E}" dt="2025-04-24T08:31:21.010" v="1" actId="47"/>
        <pc:sldMkLst>
          <pc:docMk/>
          <pc:sldMk cId="3916854412" sldId="256"/>
        </pc:sldMkLst>
      </pc:sldChg>
      <pc:sldChg chg="del">
        <pc:chgData name="Samantha Musoke" userId="a5948115-a7c1-4629-9e4f-d2a533140cd7" providerId="ADAL" clId="{E73E5228-F726-43CD-89B8-87C46C0DF68E}" dt="2025-04-24T08:33:01.881" v="20" actId="47"/>
        <pc:sldMkLst>
          <pc:docMk/>
          <pc:sldMk cId="2957618000" sldId="258"/>
        </pc:sldMkLst>
      </pc:sldChg>
      <pc:sldChg chg="del">
        <pc:chgData name="Samantha Musoke" userId="a5948115-a7c1-4629-9e4f-d2a533140cd7" providerId="ADAL" clId="{E73E5228-F726-43CD-89B8-87C46C0DF68E}" dt="2025-04-24T08:33:01.881" v="20" actId="47"/>
        <pc:sldMkLst>
          <pc:docMk/>
          <pc:sldMk cId="2953643493" sldId="260"/>
        </pc:sldMkLst>
      </pc:sldChg>
      <pc:sldChg chg="del">
        <pc:chgData name="Samantha Musoke" userId="a5948115-a7c1-4629-9e4f-d2a533140cd7" providerId="ADAL" clId="{E73E5228-F726-43CD-89B8-87C46C0DF68E}" dt="2025-04-24T08:33:01.881" v="20" actId="47"/>
        <pc:sldMkLst>
          <pc:docMk/>
          <pc:sldMk cId="806404698" sldId="261"/>
        </pc:sldMkLst>
      </pc:sldChg>
      <pc:sldChg chg="del">
        <pc:chgData name="Samantha Musoke" userId="a5948115-a7c1-4629-9e4f-d2a533140cd7" providerId="ADAL" clId="{E73E5228-F726-43CD-89B8-87C46C0DF68E}" dt="2025-04-24T08:33:01.881" v="20" actId="47"/>
        <pc:sldMkLst>
          <pc:docMk/>
          <pc:sldMk cId="3804405475" sldId="262"/>
        </pc:sldMkLst>
      </pc:sldChg>
      <pc:sldChg chg="del">
        <pc:chgData name="Samantha Musoke" userId="a5948115-a7c1-4629-9e4f-d2a533140cd7" providerId="ADAL" clId="{E73E5228-F726-43CD-89B8-87C46C0DF68E}" dt="2025-04-24T08:33:01.881" v="20" actId="47"/>
        <pc:sldMkLst>
          <pc:docMk/>
          <pc:sldMk cId="2778959650" sldId="263"/>
        </pc:sldMkLst>
      </pc:sldChg>
      <pc:sldChg chg="del">
        <pc:chgData name="Samantha Musoke" userId="a5948115-a7c1-4629-9e4f-d2a533140cd7" providerId="ADAL" clId="{E73E5228-F726-43CD-89B8-87C46C0DF68E}" dt="2025-04-24T08:33:01.881" v="20" actId="47"/>
        <pc:sldMkLst>
          <pc:docMk/>
          <pc:sldMk cId="3244049342" sldId="264"/>
        </pc:sldMkLst>
      </pc:sldChg>
      <pc:sldChg chg="del">
        <pc:chgData name="Samantha Musoke" userId="a5948115-a7c1-4629-9e4f-d2a533140cd7" providerId="ADAL" clId="{E73E5228-F726-43CD-89B8-87C46C0DF68E}" dt="2025-04-24T08:33:01.881" v="20" actId="47"/>
        <pc:sldMkLst>
          <pc:docMk/>
          <pc:sldMk cId="2668217113" sldId="265"/>
        </pc:sldMkLst>
      </pc:sldChg>
      <pc:sldChg chg="del">
        <pc:chgData name="Samantha Musoke" userId="a5948115-a7c1-4629-9e4f-d2a533140cd7" providerId="ADAL" clId="{E73E5228-F726-43CD-89B8-87C46C0DF68E}" dt="2025-04-24T08:33:01.881" v="20" actId="47"/>
        <pc:sldMkLst>
          <pc:docMk/>
          <pc:sldMk cId="1670862214" sldId="267"/>
        </pc:sldMkLst>
      </pc:sldChg>
      <pc:sldChg chg="del">
        <pc:chgData name="Samantha Musoke" userId="a5948115-a7c1-4629-9e4f-d2a533140cd7" providerId="ADAL" clId="{E73E5228-F726-43CD-89B8-87C46C0DF68E}" dt="2025-04-24T08:31:12.195" v="0" actId="47"/>
        <pc:sldMkLst>
          <pc:docMk/>
          <pc:sldMk cId="2835907347" sldId="908"/>
        </pc:sldMkLst>
      </pc:sldChg>
      <pc:sldChg chg="del">
        <pc:chgData name="Samantha Musoke" userId="a5948115-a7c1-4629-9e4f-d2a533140cd7" providerId="ADAL" clId="{E73E5228-F726-43CD-89B8-87C46C0DF68E}" dt="2025-04-24T08:31:12.195" v="0" actId="47"/>
        <pc:sldMkLst>
          <pc:docMk/>
          <pc:sldMk cId="414509390" sldId="909"/>
        </pc:sldMkLst>
      </pc:sldChg>
      <pc:sldChg chg="del">
        <pc:chgData name="Samantha Musoke" userId="a5948115-a7c1-4629-9e4f-d2a533140cd7" providerId="ADAL" clId="{E73E5228-F726-43CD-89B8-87C46C0DF68E}" dt="2025-04-24T08:31:12.195" v="0" actId="47"/>
        <pc:sldMkLst>
          <pc:docMk/>
          <pc:sldMk cId="3640379289" sldId="910"/>
        </pc:sldMkLst>
      </pc:sldChg>
      <pc:sldChg chg="del">
        <pc:chgData name="Samantha Musoke" userId="a5948115-a7c1-4629-9e4f-d2a533140cd7" providerId="ADAL" clId="{E73E5228-F726-43CD-89B8-87C46C0DF68E}" dt="2025-04-24T08:31:12.195" v="0" actId="47"/>
        <pc:sldMkLst>
          <pc:docMk/>
          <pc:sldMk cId="3271435642" sldId="911"/>
        </pc:sldMkLst>
      </pc:sldChg>
      <pc:sldChg chg="del">
        <pc:chgData name="Samantha Musoke" userId="a5948115-a7c1-4629-9e4f-d2a533140cd7" providerId="ADAL" clId="{E73E5228-F726-43CD-89B8-87C46C0DF68E}" dt="2025-04-24T08:33:01.881" v="20" actId="47"/>
        <pc:sldMkLst>
          <pc:docMk/>
          <pc:sldMk cId="2216931746" sldId="919"/>
        </pc:sldMkLst>
      </pc:sldChg>
      <pc:sldChg chg="del">
        <pc:chgData name="Samantha Musoke" userId="a5948115-a7c1-4629-9e4f-d2a533140cd7" providerId="ADAL" clId="{E73E5228-F726-43CD-89B8-87C46C0DF68E}" dt="2025-04-24T08:33:01.881" v="20" actId="47"/>
        <pc:sldMkLst>
          <pc:docMk/>
          <pc:sldMk cId="63821036" sldId="923"/>
        </pc:sldMkLst>
      </pc:sldChg>
      <pc:sldChg chg="del">
        <pc:chgData name="Samantha Musoke" userId="a5948115-a7c1-4629-9e4f-d2a533140cd7" providerId="ADAL" clId="{E73E5228-F726-43CD-89B8-87C46C0DF68E}" dt="2025-04-24T08:33:01.881" v="20" actId="47"/>
        <pc:sldMkLst>
          <pc:docMk/>
          <pc:sldMk cId="3006966550" sldId="926"/>
        </pc:sldMkLst>
      </pc:sldChg>
      <pc:sldChg chg="del">
        <pc:chgData name="Samantha Musoke" userId="a5948115-a7c1-4629-9e4f-d2a533140cd7" providerId="ADAL" clId="{E73E5228-F726-43CD-89B8-87C46C0DF68E}" dt="2025-04-24T08:33:01.881" v="20" actId="47"/>
        <pc:sldMkLst>
          <pc:docMk/>
          <pc:sldMk cId="3646976537" sldId="933"/>
        </pc:sldMkLst>
      </pc:sldChg>
      <pc:sldChg chg="del">
        <pc:chgData name="Samantha Musoke" userId="a5948115-a7c1-4629-9e4f-d2a533140cd7" providerId="ADAL" clId="{E73E5228-F726-43CD-89B8-87C46C0DF68E}" dt="2025-04-24T08:33:01.881" v="20" actId="47"/>
        <pc:sldMkLst>
          <pc:docMk/>
          <pc:sldMk cId="114392665" sldId="936"/>
        </pc:sldMkLst>
      </pc:sldChg>
      <pc:sldChg chg="del">
        <pc:chgData name="Samantha Musoke" userId="a5948115-a7c1-4629-9e4f-d2a533140cd7" providerId="ADAL" clId="{E73E5228-F726-43CD-89B8-87C46C0DF68E}" dt="2025-04-24T08:31:12.195" v="0" actId="47"/>
        <pc:sldMkLst>
          <pc:docMk/>
          <pc:sldMk cId="2595707356" sldId="937"/>
        </pc:sldMkLst>
      </pc:sldChg>
      <pc:sldChg chg="del">
        <pc:chgData name="Samantha Musoke" userId="a5948115-a7c1-4629-9e4f-d2a533140cd7" providerId="ADAL" clId="{E73E5228-F726-43CD-89B8-87C46C0DF68E}" dt="2025-04-24T08:33:01.881" v="20" actId="47"/>
        <pc:sldMkLst>
          <pc:docMk/>
          <pc:sldMk cId="342311272" sldId="938"/>
        </pc:sldMkLst>
      </pc:sldChg>
      <pc:sldChg chg="del">
        <pc:chgData name="Samantha Musoke" userId="a5948115-a7c1-4629-9e4f-d2a533140cd7" providerId="ADAL" clId="{E73E5228-F726-43CD-89B8-87C46C0DF68E}" dt="2025-04-24T08:33:01.881" v="20" actId="47"/>
        <pc:sldMkLst>
          <pc:docMk/>
          <pc:sldMk cId="625658776" sldId="939"/>
        </pc:sldMkLst>
      </pc:sldChg>
      <pc:sldChg chg="modSp mod">
        <pc:chgData name="Samantha Musoke" userId="a5948115-a7c1-4629-9e4f-d2a533140cd7" providerId="ADAL" clId="{E73E5228-F726-43CD-89B8-87C46C0DF68E}" dt="2025-04-24T08:35:39.962" v="127" actId="20577"/>
        <pc:sldMkLst>
          <pc:docMk/>
          <pc:sldMk cId="212801770" sldId="1228"/>
        </pc:sldMkLst>
        <pc:spChg chg="mod">
          <ac:chgData name="Samantha Musoke" userId="a5948115-a7c1-4629-9e4f-d2a533140cd7" providerId="ADAL" clId="{E73E5228-F726-43CD-89B8-87C46C0DF68E}" dt="2025-04-24T08:35:24.883" v="116" actId="1076"/>
          <ac:spMkLst>
            <pc:docMk/>
            <pc:sldMk cId="212801770" sldId="1228"/>
            <ac:spMk id="7" creationId="{EF8F298F-63C8-45A7-1317-FC54E756A9F0}"/>
          </ac:spMkLst>
        </pc:spChg>
        <pc:spChg chg="mod">
          <ac:chgData name="Samantha Musoke" userId="a5948115-a7c1-4629-9e4f-d2a533140cd7" providerId="ADAL" clId="{E73E5228-F726-43CD-89B8-87C46C0DF68E}" dt="2025-04-24T08:35:39.962" v="127" actId="20577"/>
          <ac:spMkLst>
            <pc:docMk/>
            <pc:sldMk cId="212801770" sldId="1228"/>
            <ac:spMk id="9" creationId="{EDF2EC3D-393A-FAE7-5C69-9F4860FBFEDA}"/>
          </ac:spMkLst>
        </pc:spChg>
      </pc:sldChg>
      <pc:sldChg chg="modSp mod">
        <pc:chgData name="Samantha Musoke" userId="a5948115-a7c1-4629-9e4f-d2a533140cd7" providerId="ADAL" clId="{E73E5228-F726-43CD-89B8-87C46C0DF68E}" dt="2025-04-24T08:38:22.993" v="142" actId="20577"/>
        <pc:sldMkLst>
          <pc:docMk/>
          <pc:sldMk cId="4148206037" sldId="4425"/>
        </pc:sldMkLst>
        <pc:spChg chg="mod">
          <ac:chgData name="Samantha Musoke" userId="a5948115-a7c1-4629-9e4f-d2a533140cd7" providerId="ADAL" clId="{E73E5228-F726-43CD-89B8-87C46C0DF68E}" dt="2025-04-24T08:38:22.993" v="142" actId="20577"/>
          <ac:spMkLst>
            <pc:docMk/>
            <pc:sldMk cId="4148206037" sldId="4425"/>
            <ac:spMk id="3" creationId="{F99A6A5C-7518-ECB0-5808-2E16D45BF86C}"/>
          </ac:spMkLst>
        </pc:spChg>
      </pc:sldChg>
      <pc:sldChg chg="del">
        <pc:chgData name="Samantha Musoke" userId="a5948115-a7c1-4629-9e4f-d2a533140cd7" providerId="ADAL" clId="{E73E5228-F726-43CD-89B8-87C46C0DF68E}" dt="2025-04-24T08:33:01.881" v="20" actId="47"/>
        <pc:sldMkLst>
          <pc:docMk/>
          <pc:sldMk cId="1211436917" sldId="4452"/>
        </pc:sldMkLst>
      </pc:sldChg>
      <pc:sldChg chg="del">
        <pc:chgData name="Samantha Musoke" userId="a5948115-a7c1-4629-9e4f-d2a533140cd7" providerId="ADAL" clId="{E73E5228-F726-43CD-89B8-87C46C0DF68E}" dt="2025-04-24T08:33:01.881" v="20" actId="47"/>
        <pc:sldMkLst>
          <pc:docMk/>
          <pc:sldMk cId="3087175971" sldId="4453"/>
        </pc:sldMkLst>
      </pc:sldChg>
      <pc:sldChg chg="ord modNotesTx">
        <pc:chgData name="Samantha Musoke" userId="a5948115-a7c1-4629-9e4f-d2a533140cd7" providerId="ADAL" clId="{E73E5228-F726-43CD-89B8-87C46C0DF68E}" dt="2025-04-24T08:47:25.012" v="939"/>
        <pc:sldMkLst>
          <pc:docMk/>
          <pc:sldMk cId="1261670900" sldId="4511"/>
        </pc:sldMkLst>
      </pc:sldChg>
      <pc:sldChg chg="del">
        <pc:chgData name="Samantha Musoke" userId="a5948115-a7c1-4629-9e4f-d2a533140cd7" providerId="ADAL" clId="{E73E5228-F726-43CD-89B8-87C46C0DF68E}" dt="2025-04-24T08:31:12.195" v="0" actId="47"/>
        <pc:sldMkLst>
          <pc:docMk/>
          <pc:sldMk cId="1667607114" sldId="4612"/>
        </pc:sldMkLst>
      </pc:sldChg>
      <pc:sldChg chg="del">
        <pc:chgData name="Samantha Musoke" userId="a5948115-a7c1-4629-9e4f-d2a533140cd7" providerId="ADAL" clId="{E73E5228-F726-43CD-89B8-87C46C0DF68E}" dt="2025-04-24T08:31:12.195" v="0" actId="47"/>
        <pc:sldMkLst>
          <pc:docMk/>
          <pc:sldMk cId="3393807234" sldId="4637"/>
        </pc:sldMkLst>
      </pc:sldChg>
      <pc:sldChg chg="modSp mod modNotesTx">
        <pc:chgData name="Samantha Musoke" userId="a5948115-a7c1-4629-9e4f-d2a533140cd7" providerId="ADAL" clId="{E73E5228-F726-43CD-89B8-87C46C0DF68E}" dt="2025-04-24T08:54:06.891" v="1156" actId="20577"/>
        <pc:sldMkLst>
          <pc:docMk/>
          <pc:sldMk cId="3058766988" sldId="4653"/>
        </pc:sldMkLst>
        <pc:spChg chg="mod">
          <ac:chgData name="Samantha Musoke" userId="a5948115-a7c1-4629-9e4f-d2a533140cd7" providerId="ADAL" clId="{E73E5228-F726-43CD-89B8-87C46C0DF68E}" dt="2025-04-24T08:54:06.891" v="1156" actId="20577"/>
          <ac:spMkLst>
            <pc:docMk/>
            <pc:sldMk cId="3058766988" sldId="4653"/>
            <ac:spMk id="34" creationId="{6F3FC365-5102-A793-D76B-D4FEE96A7C7C}"/>
          </ac:spMkLst>
        </pc:spChg>
      </pc:sldChg>
      <pc:sldChg chg="modSp mod modNotesTx">
        <pc:chgData name="Samantha Musoke" userId="a5948115-a7c1-4629-9e4f-d2a533140cd7" providerId="ADAL" clId="{E73E5228-F726-43CD-89B8-87C46C0DF68E}" dt="2025-04-24T08:54:13.589" v="1161" actId="20577"/>
        <pc:sldMkLst>
          <pc:docMk/>
          <pc:sldMk cId="3983083832" sldId="4660"/>
        </pc:sldMkLst>
        <pc:spChg chg="mod">
          <ac:chgData name="Samantha Musoke" userId="a5948115-a7c1-4629-9e4f-d2a533140cd7" providerId="ADAL" clId="{E73E5228-F726-43CD-89B8-87C46C0DF68E}" dt="2025-04-24T08:54:13.589" v="1161" actId="20577"/>
          <ac:spMkLst>
            <pc:docMk/>
            <pc:sldMk cId="3983083832" sldId="4660"/>
            <ac:spMk id="34" creationId="{6F3FC365-5102-A793-D76B-D4FEE96A7C7C}"/>
          </ac:spMkLst>
        </pc:spChg>
      </pc:sldChg>
      <pc:sldChg chg="modSp mod">
        <pc:chgData name="Samantha Musoke" userId="a5948115-a7c1-4629-9e4f-d2a533140cd7" providerId="ADAL" clId="{E73E5228-F726-43CD-89B8-87C46C0DF68E}" dt="2025-04-24T08:51:29.123" v="1063" actId="14100"/>
        <pc:sldMkLst>
          <pc:docMk/>
          <pc:sldMk cId="2062243721" sldId="4669"/>
        </pc:sldMkLst>
        <pc:spChg chg="mod">
          <ac:chgData name="Samantha Musoke" userId="a5948115-a7c1-4629-9e4f-d2a533140cd7" providerId="ADAL" clId="{E73E5228-F726-43CD-89B8-87C46C0DF68E}" dt="2025-04-24T08:51:29.123" v="1063" actId="14100"/>
          <ac:spMkLst>
            <pc:docMk/>
            <pc:sldMk cId="2062243721" sldId="4669"/>
            <ac:spMk id="5" creationId="{40FC85B4-558A-D672-A588-A2AD8F162A7D}"/>
          </ac:spMkLst>
        </pc:spChg>
        <pc:spChg chg="mod">
          <ac:chgData name="Samantha Musoke" userId="a5948115-a7c1-4629-9e4f-d2a533140cd7" providerId="ADAL" clId="{E73E5228-F726-43CD-89B8-87C46C0DF68E}" dt="2025-04-24T08:50:57.632" v="1046" actId="20577"/>
          <ac:spMkLst>
            <pc:docMk/>
            <pc:sldMk cId="2062243721" sldId="4669"/>
            <ac:spMk id="6" creationId="{5C4EB6FA-C56F-6270-923E-44F3A0844E88}"/>
          </ac:spMkLst>
        </pc:spChg>
      </pc:sldChg>
      <pc:sldChg chg="modSp">
        <pc:chgData name="Samantha Musoke" userId="a5948115-a7c1-4629-9e4f-d2a533140cd7" providerId="ADAL" clId="{E73E5228-F726-43CD-89B8-87C46C0DF68E}" dt="2025-04-24T08:40:01.526" v="144" actId="207"/>
        <pc:sldMkLst>
          <pc:docMk/>
          <pc:sldMk cId="506969892" sldId="4670"/>
        </pc:sldMkLst>
        <pc:spChg chg="mod">
          <ac:chgData name="Samantha Musoke" userId="a5948115-a7c1-4629-9e4f-d2a533140cd7" providerId="ADAL" clId="{E73E5228-F726-43CD-89B8-87C46C0DF68E}" dt="2025-04-24T08:40:01.526" v="144" actId="207"/>
          <ac:spMkLst>
            <pc:docMk/>
            <pc:sldMk cId="506969892" sldId="4670"/>
            <ac:spMk id="12" creationId="{8FB45624-34BA-BD70-C5E7-3B576426F8A4}"/>
          </ac:spMkLst>
        </pc:spChg>
      </pc:sldChg>
      <pc:sldChg chg="modSp mod">
        <pc:chgData name="Samantha Musoke" userId="a5948115-a7c1-4629-9e4f-d2a533140cd7" providerId="ADAL" clId="{E73E5228-F726-43CD-89B8-87C46C0DF68E}" dt="2025-04-24T08:48:41.630" v="990" actId="20577"/>
        <pc:sldMkLst>
          <pc:docMk/>
          <pc:sldMk cId="2169398439" sldId="1448943404"/>
        </pc:sldMkLst>
        <pc:spChg chg="mod">
          <ac:chgData name="Samantha Musoke" userId="a5948115-a7c1-4629-9e4f-d2a533140cd7" providerId="ADAL" clId="{E73E5228-F726-43CD-89B8-87C46C0DF68E}" dt="2025-04-24T08:48:33.037" v="986" actId="20577"/>
          <ac:spMkLst>
            <pc:docMk/>
            <pc:sldMk cId="2169398439" sldId="1448943404"/>
            <ac:spMk id="2" creationId="{FB80DB36-C59B-7816-C9C5-126D6DB1A292}"/>
          </ac:spMkLst>
        </pc:spChg>
        <pc:spChg chg="mod">
          <ac:chgData name="Samantha Musoke" userId="a5948115-a7c1-4629-9e4f-d2a533140cd7" providerId="ADAL" clId="{E73E5228-F726-43CD-89B8-87C46C0DF68E}" dt="2025-04-24T08:48:41.630" v="990" actId="20577"/>
          <ac:spMkLst>
            <pc:docMk/>
            <pc:sldMk cId="2169398439" sldId="1448943404"/>
            <ac:spMk id="3" creationId="{2D40BF4A-6F45-114F-3043-F9486CC3D5BC}"/>
          </ac:spMkLst>
        </pc:spChg>
        <pc:spChg chg="mod">
          <ac:chgData name="Samantha Musoke" userId="a5948115-a7c1-4629-9e4f-d2a533140cd7" providerId="ADAL" clId="{E73E5228-F726-43CD-89B8-87C46C0DF68E}" dt="2025-04-24T08:48:02.828" v="955" actId="113"/>
          <ac:spMkLst>
            <pc:docMk/>
            <pc:sldMk cId="2169398439" sldId="1448943404"/>
            <ac:spMk id="4" creationId="{E502B831-75AE-CA81-C25D-FA6F97AB49A7}"/>
          </ac:spMkLst>
        </pc:spChg>
        <pc:graphicFrameChg chg="mod">
          <ac:chgData name="Samantha Musoke" userId="a5948115-a7c1-4629-9e4f-d2a533140cd7" providerId="ADAL" clId="{E73E5228-F726-43CD-89B8-87C46C0DF68E}" dt="2025-04-24T08:47:19.441" v="937" actId="20577"/>
          <ac:graphicFrameMkLst>
            <pc:docMk/>
            <pc:sldMk cId="2169398439" sldId="1448943404"/>
            <ac:graphicFrameMk id="6" creationId="{AB2FEFA3-855A-9812-92DB-09294E76ECD8}"/>
          </ac:graphicFrameMkLst>
        </pc:graphicFrameChg>
      </pc:sldChg>
      <pc:sldChg chg="modSp mod modNotesTx">
        <pc:chgData name="Samantha Musoke" userId="a5948115-a7c1-4629-9e4f-d2a533140cd7" providerId="ADAL" clId="{E73E5228-F726-43CD-89B8-87C46C0DF68E}" dt="2025-04-24T08:53:56.205" v="1151" actId="20577"/>
        <pc:sldMkLst>
          <pc:docMk/>
          <pc:sldMk cId="160172187" sldId="1448943406"/>
        </pc:sldMkLst>
        <pc:spChg chg="mod">
          <ac:chgData name="Samantha Musoke" userId="a5948115-a7c1-4629-9e4f-d2a533140cd7" providerId="ADAL" clId="{E73E5228-F726-43CD-89B8-87C46C0DF68E}" dt="2025-04-24T08:53:35.673" v="1144" actId="20577"/>
          <ac:spMkLst>
            <pc:docMk/>
            <pc:sldMk cId="160172187" sldId="1448943406"/>
            <ac:spMk id="3" creationId="{28746721-2D0D-625D-4480-4D135EF65116}"/>
          </ac:spMkLst>
        </pc:spChg>
        <pc:spChg chg="mod">
          <ac:chgData name="Samantha Musoke" userId="a5948115-a7c1-4629-9e4f-d2a533140cd7" providerId="ADAL" clId="{E73E5228-F726-43CD-89B8-87C46C0DF68E}" dt="2025-04-24T08:53:56.205" v="1151" actId="20577"/>
          <ac:spMkLst>
            <pc:docMk/>
            <pc:sldMk cId="160172187" sldId="1448943406"/>
            <ac:spMk id="5" creationId="{0A8C4FA3-5074-3118-F7FB-4B94C7A731EF}"/>
          </ac:spMkLst>
        </pc:spChg>
      </pc:sldChg>
      <pc:sldChg chg="modSp mod">
        <pc:chgData name="Samantha Musoke" userId="a5948115-a7c1-4629-9e4f-d2a533140cd7" providerId="ADAL" clId="{E73E5228-F726-43CD-89B8-87C46C0DF68E}" dt="2025-04-24T08:52:10.234" v="1065" actId="20577"/>
        <pc:sldMkLst>
          <pc:docMk/>
          <pc:sldMk cId="1265984509" sldId="1448943411"/>
        </pc:sldMkLst>
        <pc:spChg chg="mod">
          <ac:chgData name="Samantha Musoke" userId="a5948115-a7c1-4629-9e4f-d2a533140cd7" providerId="ADAL" clId="{E73E5228-F726-43CD-89B8-87C46C0DF68E}" dt="2025-04-24T08:52:10.234" v="1065" actId="20577"/>
          <ac:spMkLst>
            <pc:docMk/>
            <pc:sldMk cId="1265984509" sldId="1448943411"/>
            <ac:spMk id="2" creationId="{E4E8EC42-E0F9-1045-A3C2-CE77F18A81A6}"/>
          </ac:spMkLst>
        </pc:spChg>
      </pc:sldChg>
      <pc:sldChg chg="del">
        <pc:chgData name="Samantha Musoke" userId="a5948115-a7c1-4629-9e4f-d2a533140cd7" providerId="ADAL" clId="{E73E5228-F726-43CD-89B8-87C46C0DF68E}" dt="2025-04-24T08:33:01.881" v="20" actId="47"/>
        <pc:sldMkLst>
          <pc:docMk/>
          <pc:sldMk cId="3120172498" sldId="1448943423"/>
        </pc:sldMkLst>
      </pc:sldChg>
      <pc:sldChg chg="del">
        <pc:chgData name="Samantha Musoke" userId="a5948115-a7c1-4629-9e4f-d2a533140cd7" providerId="ADAL" clId="{E73E5228-F726-43CD-89B8-87C46C0DF68E}" dt="2025-04-24T08:33:01.881" v="20" actId="47"/>
        <pc:sldMkLst>
          <pc:docMk/>
          <pc:sldMk cId="4104706592" sldId="1448943426"/>
        </pc:sldMkLst>
      </pc:sldChg>
      <pc:sldChg chg="del">
        <pc:chgData name="Samantha Musoke" userId="a5948115-a7c1-4629-9e4f-d2a533140cd7" providerId="ADAL" clId="{E73E5228-F726-43CD-89B8-87C46C0DF68E}" dt="2025-04-24T08:33:01.881" v="20" actId="47"/>
        <pc:sldMkLst>
          <pc:docMk/>
          <pc:sldMk cId="328709303" sldId="1448943427"/>
        </pc:sldMkLst>
      </pc:sldChg>
      <pc:sldChg chg="del">
        <pc:chgData name="Samantha Musoke" userId="a5948115-a7c1-4629-9e4f-d2a533140cd7" providerId="ADAL" clId="{E73E5228-F726-43CD-89B8-87C46C0DF68E}" dt="2025-04-24T08:33:01.881" v="20" actId="47"/>
        <pc:sldMkLst>
          <pc:docMk/>
          <pc:sldMk cId="3994557465" sldId="1448943428"/>
        </pc:sldMkLst>
      </pc:sldChg>
      <pc:sldChg chg="del">
        <pc:chgData name="Samantha Musoke" userId="a5948115-a7c1-4629-9e4f-d2a533140cd7" providerId="ADAL" clId="{E73E5228-F726-43CD-89B8-87C46C0DF68E}" dt="2025-04-24T08:33:01.881" v="20" actId="47"/>
        <pc:sldMkLst>
          <pc:docMk/>
          <pc:sldMk cId="3123897629" sldId="1448943429"/>
        </pc:sldMkLst>
      </pc:sldChg>
      <pc:sldChg chg="del">
        <pc:chgData name="Samantha Musoke" userId="a5948115-a7c1-4629-9e4f-d2a533140cd7" providerId="ADAL" clId="{E73E5228-F726-43CD-89B8-87C46C0DF68E}" dt="2025-04-24T08:33:01.881" v="20" actId="47"/>
        <pc:sldMkLst>
          <pc:docMk/>
          <pc:sldMk cId="3329578336" sldId="1448943430"/>
        </pc:sldMkLst>
      </pc:sldChg>
      <pc:sldChg chg="del">
        <pc:chgData name="Samantha Musoke" userId="a5948115-a7c1-4629-9e4f-d2a533140cd7" providerId="ADAL" clId="{E73E5228-F726-43CD-89B8-87C46C0DF68E}" dt="2025-04-24T08:33:01.881" v="20" actId="47"/>
        <pc:sldMkLst>
          <pc:docMk/>
          <pc:sldMk cId="2597180322" sldId="1448943431"/>
        </pc:sldMkLst>
      </pc:sldChg>
      <pc:sldChg chg="del">
        <pc:chgData name="Samantha Musoke" userId="a5948115-a7c1-4629-9e4f-d2a533140cd7" providerId="ADAL" clId="{E73E5228-F726-43CD-89B8-87C46C0DF68E}" dt="2025-04-24T08:33:01.881" v="20" actId="47"/>
        <pc:sldMkLst>
          <pc:docMk/>
          <pc:sldMk cId="2557554502" sldId="1448943432"/>
        </pc:sldMkLst>
      </pc:sldChg>
      <pc:sldChg chg="del">
        <pc:chgData name="Samantha Musoke" userId="a5948115-a7c1-4629-9e4f-d2a533140cd7" providerId="ADAL" clId="{E73E5228-F726-43CD-89B8-87C46C0DF68E}" dt="2025-04-24T08:33:01.881" v="20" actId="47"/>
        <pc:sldMkLst>
          <pc:docMk/>
          <pc:sldMk cId="2045010445" sldId="1448943434"/>
        </pc:sldMkLst>
      </pc:sldChg>
      <pc:sldChg chg="del">
        <pc:chgData name="Samantha Musoke" userId="a5948115-a7c1-4629-9e4f-d2a533140cd7" providerId="ADAL" clId="{E73E5228-F726-43CD-89B8-87C46C0DF68E}" dt="2025-04-24T08:33:01.881" v="20" actId="47"/>
        <pc:sldMkLst>
          <pc:docMk/>
          <pc:sldMk cId="3572840834" sldId="1448943435"/>
        </pc:sldMkLst>
      </pc:sldChg>
      <pc:sldChg chg="del">
        <pc:chgData name="Samantha Musoke" userId="a5948115-a7c1-4629-9e4f-d2a533140cd7" providerId="ADAL" clId="{E73E5228-F726-43CD-89B8-87C46C0DF68E}" dt="2025-04-24T08:31:12.195" v="0" actId="47"/>
        <pc:sldMkLst>
          <pc:docMk/>
          <pc:sldMk cId="2273887671" sldId="1448943436"/>
        </pc:sldMkLst>
      </pc:sldChg>
      <pc:sldChg chg="del">
        <pc:chgData name="Samantha Musoke" userId="a5948115-a7c1-4629-9e4f-d2a533140cd7" providerId="ADAL" clId="{E73E5228-F726-43CD-89B8-87C46C0DF68E}" dt="2025-04-24T08:31:12.195" v="0" actId="47"/>
        <pc:sldMkLst>
          <pc:docMk/>
          <pc:sldMk cId="430404348" sldId="1448943437"/>
        </pc:sldMkLst>
      </pc:sldChg>
      <pc:sldChg chg="del">
        <pc:chgData name="Samantha Musoke" userId="a5948115-a7c1-4629-9e4f-d2a533140cd7" providerId="ADAL" clId="{E73E5228-F726-43CD-89B8-87C46C0DF68E}" dt="2025-04-24T08:33:01.881" v="20" actId="47"/>
        <pc:sldMkLst>
          <pc:docMk/>
          <pc:sldMk cId="1944590476" sldId="1448943438"/>
        </pc:sldMkLst>
      </pc:sldChg>
      <pc:sldChg chg="addSp modSp mod">
        <pc:chgData name="Samantha Musoke" userId="a5948115-a7c1-4629-9e4f-d2a533140cd7" providerId="ADAL" clId="{E73E5228-F726-43CD-89B8-87C46C0DF68E}" dt="2025-04-24T08:54:51.754" v="1173" actId="20577"/>
        <pc:sldMkLst>
          <pc:docMk/>
          <pc:sldMk cId="572686608" sldId="1448943441"/>
        </pc:sldMkLst>
        <pc:spChg chg="mod">
          <ac:chgData name="Samantha Musoke" userId="a5948115-a7c1-4629-9e4f-d2a533140cd7" providerId="ADAL" clId="{E73E5228-F726-43CD-89B8-87C46C0DF68E}" dt="2025-04-24T08:54:38.293" v="1166" actId="20577"/>
          <ac:spMkLst>
            <pc:docMk/>
            <pc:sldMk cId="572686608" sldId="1448943441"/>
            <ac:spMk id="2" creationId="{B918495C-87C2-A065-3F8F-BED83631E925}"/>
          </ac:spMkLst>
        </pc:spChg>
        <pc:spChg chg="add mod">
          <ac:chgData name="Samantha Musoke" userId="a5948115-a7c1-4629-9e4f-d2a533140cd7" providerId="ADAL" clId="{E73E5228-F726-43CD-89B8-87C46C0DF68E}" dt="2025-04-24T08:43:17.505" v="480" actId="20577"/>
          <ac:spMkLst>
            <pc:docMk/>
            <pc:sldMk cId="572686608" sldId="1448943441"/>
            <ac:spMk id="4" creationId="{021AC27C-84AB-48CB-1300-A425320736CB}"/>
          </ac:spMkLst>
        </pc:spChg>
        <pc:spChg chg="mod">
          <ac:chgData name="Samantha Musoke" userId="a5948115-a7c1-4629-9e4f-d2a533140cd7" providerId="ADAL" clId="{E73E5228-F726-43CD-89B8-87C46C0DF68E}" dt="2025-04-24T08:33:57.825" v="22" actId="1076"/>
          <ac:spMkLst>
            <pc:docMk/>
            <pc:sldMk cId="572686608" sldId="1448943441"/>
            <ac:spMk id="8" creationId="{721104CE-0CD4-66E5-5AB0-AD201C0286BF}"/>
          </ac:spMkLst>
        </pc:spChg>
        <pc:graphicFrameChg chg="mod">
          <ac:chgData name="Samantha Musoke" userId="a5948115-a7c1-4629-9e4f-d2a533140cd7" providerId="ADAL" clId="{E73E5228-F726-43CD-89B8-87C46C0DF68E}" dt="2025-04-24T08:54:51.754" v="1173" actId="20577"/>
          <ac:graphicFrameMkLst>
            <pc:docMk/>
            <pc:sldMk cId="572686608" sldId="1448943441"/>
            <ac:graphicFrameMk id="3" creationId="{813D6FEE-778A-2B4F-B1F9-90081B1DDEEE}"/>
          </ac:graphicFrameMkLst>
        </pc:graphicFrameChg>
      </pc:sldChg>
      <pc:sldChg chg="modSp mod">
        <pc:chgData name="Samantha Musoke" userId="a5948115-a7c1-4629-9e4f-d2a533140cd7" providerId="ADAL" clId="{E73E5228-F726-43CD-89B8-87C46C0DF68E}" dt="2025-04-24T08:55:08.720" v="1179" actId="20577"/>
        <pc:sldMkLst>
          <pc:docMk/>
          <pc:sldMk cId="3926983894" sldId="1448943442"/>
        </pc:sldMkLst>
        <pc:spChg chg="mod">
          <ac:chgData name="Samantha Musoke" userId="a5948115-a7c1-4629-9e4f-d2a533140cd7" providerId="ADAL" clId="{E73E5228-F726-43CD-89B8-87C46C0DF68E}" dt="2025-04-24T08:55:08.720" v="1179" actId="20577"/>
          <ac:spMkLst>
            <pc:docMk/>
            <pc:sldMk cId="3926983894" sldId="1448943442"/>
            <ac:spMk id="2" creationId="{83DAA38D-D0B0-372B-DA83-643794BC5792}"/>
          </ac:spMkLst>
        </pc:spChg>
      </pc:sldChg>
      <pc:sldChg chg="modSp mod">
        <pc:chgData name="Samantha Musoke" userId="a5948115-a7c1-4629-9e4f-d2a533140cd7" providerId="ADAL" clId="{E73E5228-F726-43CD-89B8-87C46C0DF68E}" dt="2025-04-24T08:42:33.407" v="442" actId="20577"/>
        <pc:sldMkLst>
          <pc:docMk/>
          <pc:sldMk cId="442545988" sldId="1448943443"/>
        </pc:sldMkLst>
        <pc:spChg chg="mod">
          <ac:chgData name="Samantha Musoke" userId="a5948115-a7c1-4629-9e4f-d2a533140cd7" providerId="ADAL" clId="{E73E5228-F726-43CD-89B8-87C46C0DF68E}" dt="2025-04-24T08:42:33.407" v="442" actId="20577"/>
          <ac:spMkLst>
            <pc:docMk/>
            <pc:sldMk cId="442545988" sldId="1448943443"/>
            <ac:spMk id="12" creationId="{8FB45624-34BA-BD70-C5E7-3B576426F8A4}"/>
          </ac:spMkLst>
        </pc:spChg>
      </pc:sldChg>
      <pc:sldChg chg="delSp modSp del mod">
        <pc:chgData name="Samantha Musoke" userId="a5948115-a7c1-4629-9e4f-d2a533140cd7" providerId="ADAL" clId="{E73E5228-F726-43CD-89B8-87C46C0DF68E}" dt="2025-04-24T08:37:42.213" v="130" actId="47"/>
        <pc:sldMkLst>
          <pc:docMk/>
          <pc:sldMk cId="3773995458" sldId="1448943444"/>
        </pc:sldMkLst>
        <pc:spChg chg="del mod">
          <ac:chgData name="Samantha Musoke" userId="a5948115-a7c1-4629-9e4f-d2a533140cd7" providerId="ADAL" clId="{E73E5228-F726-43CD-89B8-87C46C0DF68E}" dt="2025-04-24T08:32:06.758" v="4" actId="478"/>
          <ac:spMkLst>
            <pc:docMk/>
            <pc:sldMk cId="3773995458" sldId="1448943444"/>
            <ac:spMk id="7" creationId="{6D168713-B840-AE7D-E455-2E16235F3C47}"/>
          </ac:spMkLst>
        </pc:spChg>
      </pc:sldChg>
      <pc:sldChg chg="modSp mod">
        <pc:chgData name="Samantha Musoke" userId="a5948115-a7c1-4629-9e4f-d2a533140cd7" providerId="ADAL" clId="{E73E5228-F726-43CD-89B8-87C46C0DF68E}" dt="2025-04-24T08:37:54.591" v="138" actId="121"/>
        <pc:sldMkLst>
          <pc:docMk/>
          <pc:sldMk cId="3934194297" sldId="1448943445"/>
        </pc:sldMkLst>
        <pc:graphicFrameChg chg="modGraphic">
          <ac:chgData name="Samantha Musoke" userId="a5948115-a7c1-4629-9e4f-d2a533140cd7" providerId="ADAL" clId="{E73E5228-F726-43CD-89B8-87C46C0DF68E}" dt="2025-04-24T08:37:54.591" v="138" actId="121"/>
          <ac:graphicFrameMkLst>
            <pc:docMk/>
            <pc:sldMk cId="3934194297" sldId="1448943445"/>
            <ac:graphicFrameMk id="6" creationId="{94091F87-2B64-6C72-B1D7-2A074C75DB63}"/>
          </ac:graphicFrameMkLst>
        </pc:graphicFrameChg>
      </pc:sldChg>
      <pc:sldChg chg="del">
        <pc:chgData name="Samantha Musoke" userId="a5948115-a7c1-4629-9e4f-d2a533140cd7" providerId="ADAL" clId="{E73E5228-F726-43CD-89B8-87C46C0DF68E}" dt="2025-04-24T08:32:42.384" v="19" actId="47"/>
        <pc:sldMkLst>
          <pc:docMk/>
          <pc:sldMk cId="517916187" sldId="1448943447"/>
        </pc:sldMkLst>
      </pc:sldChg>
      <pc:sldChg chg="del">
        <pc:chgData name="Samantha Musoke" userId="a5948115-a7c1-4629-9e4f-d2a533140cd7" providerId="ADAL" clId="{E73E5228-F726-43CD-89B8-87C46C0DF68E}" dt="2025-04-24T08:32:42.384" v="19" actId="47"/>
        <pc:sldMkLst>
          <pc:docMk/>
          <pc:sldMk cId="1825451484" sldId="1448943449"/>
        </pc:sldMkLst>
      </pc:sldChg>
      <pc:sldChg chg="del">
        <pc:chgData name="Samantha Musoke" userId="a5948115-a7c1-4629-9e4f-d2a533140cd7" providerId="ADAL" clId="{E73E5228-F726-43CD-89B8-87C46C0DF68E}" dt="2025-04-24T08:31:52.475" v="2" actId="47"/>
        <pc:sldMkLst>
          <pc:docMk/>
          <pc:sldMk cId="3757685335" sldId="1448943450"/>
        </pc:sldMkLst>
      </pc:sldChg>
      <pc:sldChg chg="del">
        <pc:chgData name="Samantha Musoke" userId="a5948115-a7c1-4629-9e4f-d2a533140cd7" providerId="ADAL" clId="{E73E5228-F726-43CD-89B8-87C46C0DF68E}" dt="2025-04-24T08:33:01.881" v="20" actId="47"/>
        <pc:sldMkLst>
          <pc:docMk/>
          <pc:sldMk cId="3733488646" sldId="1448943451"/>
        </pc:sldMkLst>
      </pc:sldChg>
      <pc:sldChg chg="del">
        <pc:chgData name="Samantha Musoke" userId="a5948115-a7c1-4629-9e4f-d2a533140cd7" providerId="ADAL" clId="{E73E5228-F726-43CD-89B8-87C46C0DF68E}" dt="2025-04-24T08:33:01.881" v="20" actId="47"/>
        <pc:sldMkLst>
          <pc:docMk/>
          <pc:sldMk cId="3911992770" sldId="1448943452"/>
        </pc:sldMkLst>
      </pc:sldChg>
      <pc:sldChg chg="del">
        <pc:chgData name="Samantha Musoke" userId="a5948115-a7c1-4629-9e4f-d2a533140cd7" providerId="ADAL" clId="{E73E5228-F726-43CD-89B8-87C46C0DF68E}" dt="2025-04-24T08:33:01.881" v="20" actId="47"/>
        <pc:sldMkLst>
          <pc:docMk/>
          <pc:sldMk cId="4262888990" sldId="1448943453"/>
        </pc:sldMkLst>
      </pc:sldChg>
      <pc:sldChg chg="del">
        <pc:chgData name="Samantha Musoke" userId="a5948115-a7c1-4629-9e4f-d2a533140cd7" providerId="ADAL" clId="{E73E5228-F726-43CD-89B8-87C46C0DF68E}" dt="2025-04-24T08:33:01.881" v="20" actId="47"/>
        <pc:sldMkLst>
          <pc:docMk/>
          <pc:sldMk cId="2886263488" sldId="1448943454"/>
        </pc:sldMkLst>
      </pc:sldChg>
      <pc:sldChg chg="del">
        <pc:chgData name="Samantha Musoke" userId="a5948115-a7c1-4629-9e4f-d2a533140cd7" providerId="ADAL" clId="{E73E5228-F726-43CD-89B8-87C46C0DF68E}" dt="2025-04-24T08:33:01.881" v="20" actId="47"/>
        <pc:sldMkLst>
          <pc:docMk/>
          <pc:sldMk cId="1591698274" sldId="1448943455"/>
        </pc:sldMkLst>
      </pc:sldChg>
      <pc:sldChg chg="del">
        <pc:chgData name="Samantha Musoke" userId="a5948115-a7c1-4629-9e4f-d2a533140cd7" providerId="ADAL" clId="{E73E5228-F726-43CD-89B8-87C46C0DF68E}" dt="2025-04-24T08:33:01.881" v="20" actId="47"/>
        <pc:sldMkLst>
          <pc:docMk/>
          <pc:sldMk cId="2927035108" sldId="1448943456"/>
        </pc:sldMkLst>
      </pc:sldChg>
      <pc:sldChg chg="del">
        <pc:chgData name="Samantha Musoke" userId="a5948115-a7c1-4629-9e4f-d2a533140cd7" providerId="ADAL" clId="{E73E5228-F726-43CD-89B8-87C46C0DF68E}" dt="2025-04-24T08:33:01.881" v="20" actId="47"/>
        <pc:sldMkLst>
          <pc:docMk/>
          <pc:sldMk cId="2807519955" sldId="14489434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2E322-853C-4982-8E3E-71F60BB48B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C4A8C8-E840-4224-943A-54806574300A}">
      <dgm:prSet phldrT="[Text]" custT="1"/>
      <dgm:spPr>
        <a:solidFill>
          <a:srgbClr val="00616C"/>
        </a:solidFill>
        <a:ln w="57150">
          <a:solidFill>
            <a:srgbClr val="003A40"/>
          </a:solidFill>
        </a:ln>
      </dgm:spPr>
      <dgm:t>
        <a:bodyPr/>
        <a:lstStyle/>
        <a:p>
          <a:r>
            <a:rPr lang="en-GB" sz="3600"/>
            <a:t>IFRS     </a:t>
          </a:r>
          <a:r>
            <a:rPr lang="en-GB" sz="2600"/>
            <a:t>    </a:t>
          </a:r>
          <a:r>
            <a:rPr lang="en-GB" sz="2600">
              <a:solidFill>
                <a:srgbClr val="8DCFD6"/>
              </a:solidFill>
            </a:rPr>
            <a:t>(Corporates)</a:t>
          </a:r>
          <a:endParaRPr lang="en-US" sz="2600">
            <a:solidFill>
              <a:srgbClr val="8DCFD6"/>
            </a:solidFill>
          </a:endParaRPr>
        </a:p>
      </dgm:t>
    </dgm:pt>
    <dgm:pt modelId="{CDD124F3-EB64-42C0-BB49-7A84B4181D15}" type="parTrans" cxnId="{D42A9F4A-A88A-4F7F-B367-9253A3FA6490}">
      <dgm:prSet/>
      <dgm:spPr/>
      <dgm:t>
        <a:bodyPr/>
        <a:lstStyle/>
        <a:p>
          <a:endParaRPr lang="en-US"/>
        </a:p>
      </dgm:t>
    </dgm:pt>
    <dgm:pt modelId="{318F5F1F-487B-47B6-8778-151E59AC8B8D}" type="sibTrans" cxnId="{D42A9F4A-A88A-4F7F-B367-9253A3FA6490}">
      <dgm:prSet/>
      <dgm:spPr/>
      <dgm:t>
        <a:bodyPr/>
        <a:lstStyle/>
        <a:p>
          <a:endParaRPr lang="en-US"/>
        </a:p>
      </dgm:t>
    </dgm:pt>
    <dgm:pt modelId="{D974F432-B2F4-4004-AF2B-CED55A134D42}">
      <dgm:prSet phldrT="[Text]"/>
      <dgm:spPr>
        <a:noFill/>
        <a:ln w="57150">
          <a:solidFill>
            <a:srgbClr val="003A40">
              <a:alpha val="90000"/>
            </a:srgbClr>
          </a:solidFill>
        </a:ln>
      </dgm:spPr>
      <dgm:t>
        <a:bodyPr/>
        <a:lstStyle/>
        <a:p>
          <a:r>
            <a:rPr lang="en-GB">
              <a:solidFill>
                <a:srgbClr val="8DCFD6"/>
              </a:solidFill>
            </a:rPr>
            <a:t>Name: </a:t>
          </a:r>
          <a:r>
            <a:rPr lang="en-GB"/>
            <a:t>International Financial Reporting Standards and IFRS for SMEs</a:t>
          </a:r>
          <a:endParaRPr lang="en-US"/>
        </a:p>
      </dgm:t>
    </dgm:pt>
    <dgm:pt modelId="{D2B4E29D-5F3B-4F33-AA58-40FB0D91D208}" type="parTrans" cxnId="{EF4B0F58-F288-4E2C-9A76-1C2E5161A7B8}">
      <dgm:prSet/>
      <dgm:spPr/>
      <dgm:t>
        <a:bodyPr/>
        <a:lstStyle/>
        <a:p>
          <a:endParaRPr lang="en-US"/>
        </a:p>
      </dgm:t>
    </dgm:pt>
    <dgm:pt modelId="{FD44042F-1692-4D80-82E0-14CC2214C062}" type="sibTrans" cxnId="{EF4B0F58-F288-4E2C-9A76-1C2E5161A7B8}">
      <dgm:prSet/>
      <dgm:spPr/>
      <dgm:t>
        <a:bodyPr/>
        <a:lstStyle/>
        <a:p>
          <a:endParaRPr lang="en-US"/>
        </a:p>
      </dgm:t>
    </dgm:pt>
    <dgm:pt modelId="{0D2E85D1-08AC-4CA7-910E-346A43D6ADA3}">
      <dgm:prSet phldrT="[Text]" custT="1"/>
      <dgm:spPr>
        <a:solidFill>
          <a:srgbClr val="00616C"/>
        </a:solidFill>
        <a:ln w="57150">
          <a:solidFill>
            <a:srgbClr val="003A40"/>
          </a:solidFill>
        </a:ln>
      </dgm:spPr>
      <dgm:t>
        <a:bodyPr/>
        <a:lstStyle/>
        <a:p>
          <a:r>
            <a:rPr lang="en-GB" sz="3600"/>
            <a:t>IPSAS</a:t>
          </a:r>
          <a:r>
            <a:rPr lang="en-GB" sz="2600"/>
            <a:t> </a:t>
          </a:r>
          <a:r>
            <a:rPr lang="en-GB" sz="2600">
              <a:solidFill>
                <a:srgbClr val="8DCFD6"/>
              </a:solidFill>
            </a:rPr>
            <a:t>(Governments)</a:t>
          </a:r>
          <a:endParaRPr lang="en-US" sz="2600">
            <a:solidFill>
              <a:srgbClr val="8DCFD6"/>
            </a:solidFill>
          </a:endParaRPr>
        </a:p>
      </dgm:t>
    </dgm:pt>
    <dgm:pt modelId="{2DE9FB2B-0F78-4B3C-80DE-742623ED32CA}" type="parTrans" cxnId="{6356E36D-9814-45A9-9294-5449EBC4A175}">
      <dgm:prSet/>
      <dgm:spPr/>
      <dgm:t>
        <a:bodyPr/>
        <a:lstStyle/>
        <a:p>
          <a:endParaRPr lang="en-US"/>
        </a:p>
      </dgm:t>
    </dgm:pt>
    <dgm:pt modelId="{14463593-B159-441A-A9DD-A906B0032507}" type="sibTrans" cxnId="{6356E36D-9814-45A9-9294-5449EBC4A175}">
      <dgm:prSet/>
      <dgm:spPr/>
      <dgm:t>
        <a:bodyPr/>
        <a:lstStyle/>
        <a:p>
          <a:endParaRPr lang="en-US"/>
        </a:p>
      </dgm:t>
    </dgm:pt>
    <dgm:pt modelId="{C6E77507-9159-42E6-AFF0-EC9F3654CFD7}">
      <dgm:prSet phldrT="[Text]"/>
      <dgm:spPr>
        <a:noFill/>
        <a:ln w="57150">
          <a:solidFill>
            <a:srgbClr val="003A40">
              <a:alpha val="90000"/>
            </a:srgbClr>
          </a:solidFill>
        </a:ln>
      </dgm:spPr>
      <dgm:t>
        <a:bodyPr/>
        <a:lstStyle/>
        <a:p>
          <a:r>
            <a:rPr lang="en-GB">
              <a:solidFill>
                <a:srgbClr val="8DCFD6"/>
              </a:solidFill>
            </a:rPr>
            <a:t>Name: </a:t>
          </a:r>
          <a:r>
            <a:rPr lang="en-GB"/>
            <a:t>International Public Sector Accounting Standards</a:t>
          </a:r>
          <a:endParaRPr lang="en-US"/>
        </a:p>
      </dgm:t>
    </dgm:pt>
    <dgm:pt modelId="{8352FAE4-A8C7-435D-9BAC-F5393601DC33}" type="parTrans" cxnId="{199B8810-9900-4420-939B-6BDC4784D759}">
      <dgm:prSet/>
      <dgm:spPr/>
      <dgm:t>
        <a:bodyPr/>
        <a:lstStyle/>
        <a:p>
          <a:endParaRPr lang="en-US"/>
        </a:p>
      </dgm:t>
    </dgm:pt>
    <dgm:pt modelId="{A45068CA-A846-4E50-94CE-982BA0F82E75}" type="sibTrans" cxnId="{199B8810-9900-4420-939B-6BDC4784D759}">
      <dgm:prSet/>
      <dgm:spPr/>
      <dgm:t>
        <a:bodyPr/>
        <a:lstStyle/>
        <a:p>
          <a:endParaRPr lang="en-US"/>
        </a:p>
      </dgm:t>
    </dgm:pt>
    <dgm:pt modelId="{3C8FE557-3545-4549-8B2C-28807C200FE1}">
      <dgm:prSet phldrT="[Text]" custT="1"/>
      <dgm:spPr>
        <a:solidFill>
          <a:srgbClr val="00616C"/>
        </a:solidFill>
        <a:ln w="57150">
          <a:solidFill>
            <a:srgbClr val="92D050"/>
          </a:solidFill>
        </a:ln>
      </dgm:spPr>
      <dgm:t>
        <a:bodyPr/>
        <a:lstStyle/>
        <a:p>
          <a:r>
            <a:rPr lang="en-GB" sz="3600">
              <a:solidFill>
                <a:schemeClr val="bg1"/>
              </a:solidFill>
            </a:rPr>
            <a:t>INPAS</a:t>
          </a:r>
          <a:r>
            <a:rPr lang="en-GB" sz="3600"/>
            <a:t> </a:t>
          </a:r>
          <a:r>
            <a:rPr lang="en-GB" sz="2600"/>
            <a:t>                     </a:t>
          </a:r>
          <a:r>
            <a:rPr lang="en-GB" sz="2600">
              <a:solidFill>
                <a:srgbClr val="92D050"/>
              </a:solidFill>
            </a:rPr>
            <a:t>(Non-Profits)</a:t>
          </a:r>
          <a:endParaRPr lang="en-US" sz="2600">
            <a:solidFill>
              <a:srgbClr val="92D050"/>
            </a:solidFill>
          </a:endParaRPr>
        </a:p>
      </dgm:t>
    </dgm:pt>
    <dgm:pt modelId="{5173480E-D038-4218-90DE-29FF7132D23E}" type="parTrans" cxnId="{9715FA51-3400-48EC-9DFF-233BA3242E73}">
      <dgm:prSet/>
      <dgm:spPr/>
      <dgm:t>
        <a:bodyPr/>
        <a:lstStyle/>
        <a:p>
          <a:endParaRPr lang="en-US"/>
        </a:p>
      </dgm:t>
    </dgm:pt>
    <dgm:pt modelId="{2672E86E-F317-4A48-8D44-27275888A74A}" type="sibTrans" cxnId="{9715FA51-3400-48EC-9DFF-233BA3242E73}">
      <dgm:prSet/>
      <dgm:spPr/>
      <dgm:t>
        <a:bodyPr/>
        <a:lstStyle/>
        <a:p>
          <a:endParaRPr lang="en-US"/>
        </a:p>
      </dgm:t>
    </dgm:pt>
    <dgm:pt modelId="{F6AE17FC-19ED-42C2-A798-7ECADBD04242}">
      <dgm:prSet phldrT="[Text]"/>
      <dgm:spPr>
        <a:noFill/>
        <a:ln w="57150">
          <a:solidFill>
            <a:srgbClr val="92D050">
              <a:alpha val="90000"/>
            </a:srgbClr>
          </a:solidFill>
        </a:ln>
      </dgm:spPr>
      <dgm:t>
        <a:bodyPr/>
        <a:lstStyle/>
        <a:p>
          <a:r>
            <a:rPr lang="en-GB">
              <a:solidFill>
                <a:srgbClr val="92D050"/>
              </a:solidFill>
            </a:rPr>
            <a:t>Name: </a:t>
          </a:r>
          <a:r>
            <a:rPr lang="en-GB"/>
            <a:t>International Non-Profit Accounting Standard</a:t>
          </a:r>
          <a:endParaRPr lang="en-US"/>
        </a:p>
      </dgm:t>
    </dgm:pt>
    <dgm:pt modelId="{926CD2E1-95C3-42A2-9CA6-65EFD47BFCDF}" type="parTrans" cxnId="{BEF8C348-D570-4679-881E-82BA8F2F5410}">
      <dgm:prSet/>
      <dgm:spPr/>
      <dgm:t>
        <a:bodyPr/>
        <a:lstStyle/>
        <a:p>
          <a:endParaRPr lang="en-US"/>
        </a:p>
      </dgm:t>
    </dgm:pt>
    <dgm:pt modelId="{4719B17A-C43C-47C6-BC3A-FE45712AB3E8}" type="sibTrans" cxnId="{BEF8C348-D570-4679-881E-82BA8F2F5410}">
      <dgm:prSet/>
      <dgm:spPr/>
      <dgm:t>
        <a:bodyPr/>
        <a:lstStyle/>
        <a:p>
          <a:endParaRPr lang="en-US"/>
        </a:p>
      </dgm:t>
    </dgm:pt>
    <dgm:pt modelId="{A90F1507-6860-4D2D-B3D0-D23118E26436}">
      <dgm:prSet phldrT="[Text]"/>
      <dgm:spPr>
        <a:noFill/>
        <a:ln w="57150">
          <a:solidFill>
            <a:srgbClr val="003A40">
              <a:alpha val="90000"/>
            </a:srgbClr>
          </a:solidFill>
        </a:ln>
      </dgm:spPr>
      <dgm:t>
        <a:bodyPr/>
        <a:lstStyle/>
        <a:p>
          <a:r>
            <a:rPr lang="en-GB">
              <a:solidFill>
                <a:srgbClr val="8DCFD6"/>
              </a:solidFill>
            </a:rPr>
            <a:t>Since 1973</a:t>
          </a:r>
          <a:endParaRPr lang="en-US">
            <a:solidFill>
              <a:srgbClr val="8DCFD6"/>
            </a:solidFill>
          </a:endParaRPr>
        </a:p>
      </dgm:t>
    </dgm:pt>
    <dgm:pt modelId="{5C5AFA3C-E799-4701-942A-62BC70AAB81B}" type="parTrans" cxnId="{E64BCE34-6BF7-4888-91D1-E864E707B74D}">
      <dgm:prSet/>
      <dgm:spPr/>
      <dgm:t>
        <a:bodyPr/>
        <a:lstStyle/>
        <a:p>
          <a:endParaRPr lang="en-US"/>
        </a:p>
      </dgm:t>
    </dgm:pt>
    <dgm:pt modelId="{3D572387-46F2-4D1C-ADC0-D5DD38D1CE5D}" type="sibTrans" cxnId="{E64BCE34-6BF7-4888-91D1-E864E707B74D}">
      <dgm:prSet/>
      <dgm:spPr/>
      <dgm:t>
        <a:bodyPr/>
        <a:lstStyle/>
        <a:p>
          <a:endParaRPr lang="en-US"/>
        </a:p>
      </dgm:t>
    </dgm:pt>
    <dgm:pt modelId="{E3E7919F-EED2-4261-BBAF-7DD2E86C26AA}">
      <dgm:prSet phldrT="[Text]"/>
      <dgm:spPr>
        <a:noFill/>
        <a:ln w="57150">
          <a:solidFill>
            <a:srgbClr val="003A40">
              <a:alpha val="90000"/>
            </a:srgbClr>
          </a:solidFill>
        </a:ln>
      </dgm:spPr>
      <dgm:t>
        <a:bodyPr/>
        <a:lstStyle/>
        <a:p>
          <a:r>
            <a:rPr lang="en-GB">
              <a:solidFill>
                <a:srgbClr val="8DCFD6"/>
              </a:solidFill>
            </a:rPr>
            <a:t>Since 1997</a:t>
          </a:r>
          <a:endParaRPr lang="en-US">
            <a:solidFill>
              <a:srgbClr val="8DCFD6"/>
            </a:solidFill>
          </a:endParaRPr>
        </a:p>
      </dgm:t>
    </dgm:pt>
    <dgm:pt modelId="{118ECEC2-C3BF-4A7C-8539-1156288B37E1}" type="parTrans" cxnId="{15F83278-1277-41C2-949A-B48F8E4828F0}">
      <dgm:prSet/>
      <dgm:spPr/>
      <dgm:t>
        <a:bodyPr/>
        <a:lstStyle/>
        <a:p>
          <a:endParaRPr lang="en-US"/>
        </a:p>
      </dgm:t>
    </dgm:pt>
    <dgm:pt modelId="{7D778F68-B259-4955-8D83-DB01D7B54953}" type="sibTrans" cxnId="{15F83278-1277-41C2-949A-B48F8E4828F0}">
      <dgm:prSet/>
      <dgm:spPr/>
      <dgm:t>
        <a:bodyPr/>
        <a:lstStyle/>
        <a:p>
          <a:endParaRPr lang="en-US"/>
        </a:p>
      </dgm:t>
    </dgm:pt>
    <dgm:pt modelId="{A65EF5B4-5A4D-4FD7-AD07-3B4F1E2E6D87}">
      <dgm:prSet phldrT="[Text]"/>
      <dgm:spPr>
        <a:noFill/>
        <a:ln w="57150">
          <a:solidFill>
            <a:srgbClr val="92D050">
              <a:alpha val="90000"/>
            </a:srgbClr>
          </a:solidFill>
        </a:ln>
      </dgm:spPr>
      <dgm:t>
        <a:bodyPr/>
        <a:lstStyle/>
        <a:p>
          <a:r>
            <a:rPr lang="en-GB">
              <a:solidFill>
                <a:srgbClr val="92D050"/>
              </a:solidFill>
            </a:rPr>
            <a:t>From 2025</a:t>
          </a:r>
          <a:endParaRPr lang="en-US">
            <a:solidFill>
              <a:srgbClr val="92D050"/>
            </a:solidFill>
          </a:endParaRPr>
        </a:p>
      </dgm:t>
    </dgm:pt>
    <dgm:pt modelId="{73636898-7ED2-4D09-9555-0E538BFB5536}" type="parTrans" cxnId="{70409049-39F9-414D-B363-8BEFCA1B6AEB}">
      <dgm:prSet/>
      <dgm:spPr/>
      <dgm:t>
        <a:bodyPr/>
        <a:lstStyle/>
        <a:p>
          <a:endParaRPr lang="en-US"/>
        </a:p>
      </dgm:t>
    </dgm:pt>
    <dgm:pt modelId="{8F502BF5-BFCB-4527-9A1E-001D205B8D00}" type="sibTrans" cxnId="{70409049-39F9-414D-B363-8BEFCA1B6AEB}">
      <dgm:prSet/>
      <dgm:spPr/>
      <dgm:t>
        <a:bodyPr/>
        <a:lstStyle/>
        <a:p>
          <a:endParaRPr lang="en-US"/>
        </a:p>
      </dgm:t>
    </dgm:pt>
    <dgm:pt modelId="{D9F99923-93CF-48E6-85A9-79F04C84C406}" type="pres">
      <dgm:prSet presAssocID="{6832E322-853C-4982-8E3E-71F60BB48B2C}" presName="Name0" presStyleCnt="0">
        <dgm:presLayoutVars>
          <dgm:dir/>
          <dgm:animLvl val="lvl"/>
          <dgm:resizeHandles val="exact"/>
        </dgm:presLayoutVars>
      </dgm:prSet>
      <dgm:spPr/>
    </dgm:pt>
    <dgm:pt modelId="{28F01975-44ED-4198-9DAE-8E657FD405C2}" type="pres">
      <dgm:prSet presAssocID="{29C4A8C8-E840-4224-943A-54806574300A}" presName="composite" presStyleCnt="0"/>
      <dgm:spPr/>
    </dgm:pt>
    <dgm:pt modelId="{AF542BDD-E5DD-4FA6-B575-3EC2A30BE2B4}" type="pres">
      <dgm:prSet presAssocID="{29C4A8C8-E840-4224-943A-54806574300A}" presName="parTx" presStyleLbl="alignNode1" presStyleIdx="0" presStyleCnt="3">
        <dgm:presLayoutVars>
          <dgm:chMax val="0"/>
          <dgm:chPref val="0"/>
          <dgm:bulletEnabled val="1"/>
        </dgm:presLayoutVars>
      </dgm:prSet>
      <dgm:spPr/>
    </dgm:pt>
    <dgm:pt modelId="{87269A2A-519A-499E-A41F-CB04A2F4F7DD}" type="pres">
      <dgm:prSet presAssocID="{29C4A8C8-E840-4224-943A-54806574300A}" presName="desTx" presStyleLbl="alignAccFollowNode1" presStyleIdx="0" presStyleCnt="3">
        <dgm:presLayoutVars>
          <dgm:bulletEnabled val="1"/>
        </dgm:presLayoutVars>
      </dgm:prSet>
      <dgm:spPr/>
    </dgm:pt>
    <dgm:pt modelId="{20422CF1-E290-410C-BE4B-7BE22E59E9CD}" type="pres">
      <dgm:prSet presAssocID="{318F5F1F-487B-47B6-8778-151E59AC8B8D}" presName="space" presStyleCnt="0"/>
      <dgm:spPr/>
    </dgm:pt>
    <dgm:pt modelId="{CCC933A5-05D7-4D94-9CCB-B7487FBB83E5}" type="pres">
      <dgm:prSet presAssocID="{0D2E85D1-08AC-4CA7-910E-346A43D6ADA3}" presName="composite" presStyleCnt="0"/>
      <dgm:spPr/>
    </dgm:pt>
    <dgm:pt modelId="{9533DB2B-D57E-47A9-9622-85CE7CC3456F}" type="pres">
      <dgm:prSet presAssocID="{0D2E85D1-08AC-4CA7-910E-346A43D6ADA3}" presName="parTx" presStyleLbl="alignNode1" presStyleIdx="1" presStyleCnt="3">
        <dgm:presLayoutVars>
          <dgm:chMax val="0"/>
          <dgm:chPref val="0"/>
          <dgm:bulletEnabled val="1"/>
        </dgm:presLayoutVars>
      </dgm:prSet>
      <dgm:spPr/>
    </dgm:pt>
    <dgm:pt modelId="{BB8113AE-D0CC-4AA5-BF88-3749D32FF704}" type="pres">
      <dgm:prSet presAssocID="{0D2E85D1-08AC-4CA7-910E-346A43D6ADA3}" presName="desTx" presStyleLbl="alignAccFollowNode1" presStyleIdx="1" presStyleCnt="3">
        <dgm:presLayoutVars>
          <dgm:bulletEnabled val="1"/>
        </dgm:presLayoutVars>
      </dgm:prSet>
      <dgm:spPr/>
    </dgm:pt>
    <dgm:pt modelId="{F58F4463-D2E2-4840-A239-E52F2A55ADF7}" type="pres">
      <dgm:prSet presAssocID="{14463593-B159-441A-A9DD-A906B0032507}" presName="space" presStyleCnt="0"/>
      <dgm:spPr/>
    </dgm:pt>
    <dgm:pt modelId="{7C4EF520-09D4-426D-A117-2A3375C63EE4}" type="pres">
      <dgm:prSet presAssocID="{3C8FE557-3545-4549-8B2C-28807C200FE1}" presName="composite" presStyleCnt="0"/>
      <dgm:spPr/>
    </dgm:pt>
    <dgm:pt modelId="{378AE319-1528-4716-8C7D-57C4C5A73AE8}" type="pres">
      <dgm:prSet presAssocID="{3C8FE557-3545-4549-8B2C-28807C200FE1}" presName="parTx" presStyleLbl="alignNode1" presStyleIdx="2" presStyleCnt="3">
        <dgm:presLayoutVars>
          <dgm:chMax val="0"/>
          <dgm:chPref val="0"/>
          <dgm:bulletEnabled val="1"/>
        </dgm:presLayoutVars>
      </dgm:prSet>
      <dgm:spPr/>
    </dgm:pt>
    <dgm:pt modelId="{4E05EDD8-5892-4CA0-9867-7F9E83DE6235}" type="pres">
      <dgm:prSet presAssocID="{3C8FE557-3545-4549-8B2C-28807C200FE1}" presName="desTx" presStyleLbl="alignAccFollowNode1" presStyleIdx="2" presStyleCnt="3">
        <dgm:presLayoutVars>
          <dgm:bulletEnabled val="1"/>
        </dgm:presLayoutVars>
      </dgm:prSet>
      <dgm:spPr/>
    </dgm:pt>
  </dgm:ptLst>
  <dgm:cxnLst>
    <dgm:cxn modelId="{626EAD0C-AE22-4E7F-B2A5-2CF229529BBD}" type="presOf" srcId="{A65EF5B4-5A4D-4FD7-AD07-3B4F1E2E6D87}" destId="{4E05EDD8-5892-4CA0-9867-7F9E83DE6235}" srcOrd="0" destOrd="1" presId="urn:microsoft.com/office/officeart/2005/8/layout/hList1"/>
    <dgm:cxn modelId="{88398710-0D02-4271-90E7-1C33E3A17BF2}" type="presOf" srcId="{E3E7919F-EED2-4261-BBAF-7DD2E86C26AA}" destId="{BB8113AE-D0CC-4AA5-BF88-3749D32FF704}" srcOrd="0" destOrd="1" presId="urn:microsoft.com/office/officeart/2005/8/layout/hList1"/>
    <dgm:cxn modelId="{199B8810-9900-4420-939B-6BDC4784D759}" srcId="{0D2E85D1-08AC-4CA7-910E-346A43D6ADA3}" destId="{C6E77507-9159-42E6-AFF0-EC9F3654CFD7}" srcOrd="0" destOrd="0" parTransId="{8352FAE4-A8C7-435D-9BAC-F5393601DC33}" sibTransId="{A45068CA-A846-4E50-94CE-982BA0F82E75}"/>
    <dgm:cxn modelId="{E64BCE34-6BF7-4888-91D1-E864E707B74D}" srcId="{29C4A8C8-E840-4224-943A-54806574300A}" destId="{A90F1507-6860-4D2D-B3D0-D23118E26436}" srcOrd="1" destOrd="0" parTransId="{5C5AFA3C-E799-4701-942A-62BC70AAB81B}" sibTransId="{3D572387-46F2-4D1C-ADC0-D5DD38D1CE5D}"/>
    <dgm:cxn modelId="{E71AA242-F98A-4DE3-A9B0-8C7EF93DF40C}" type="presOf" srcId="{0D2E85D1-08AC-4CA7-910E-346A43D6ADA3}" destId="{9533DB2B-D57E-47A9-9622-85CE7CC3456F}" srcOrd="0" destOrd="0" presId="urn:microsoft.com/office/officeart/2005/8/layout/hList1"/>
    <dgm:cxn modelId="{BEF8C348-D570-4679-881E-82BA8F2F5410}" srcId="{3C8FE557-3545-4549-8B2C-28807C200FE1}" destId="{F6AE17FC-19ED-42C2-A798-7ECADBD04242}" srcOrd="0" destOrd="0" parTransId="{926CD2E1-95C3-42A2-9CA6-65EFD47BFCDF}" sibTransId="{4719B17A-C43C-47C6-BC3A-FE45712AB3E8}"/>
    <dgm:cxn modelId="{DE44D548-A89E-43B6-A9FA-57F00DD40254}" type="presOf" srcId="{29C4A8C8-E840-4224-943A-54806574300A}" destId="{AF542BDD-E5DD-4FA6-B575-3EC2A30BE2B4}" srcOrd="0" destOrd="0" presId="urn:microsoft.com/office/officeart/2005/8/layout/hList1"/>
    <dgm:cxn modelId="{70409049-39F9-414D-B363-8BEFCA1B6AEB}" srcId="{3C8FE557-3545-4549-8B2C-28807C200FE1}" destId="{A65EF5B4-5A4D-4FD7-AD07-3B4F1E2E6D87}" srcOrd="1" destOrd="0" parTransId="{73636898-7ED2-4D09-9555-0E538BFB5536}" sibTransId="{8F502BF5-BFCB-4527-9A1E-001D205B8D00}"/>
    <dgm:cxn modelId="{D42A9F4A-A88A-4F7F-B367-9253A3FA6490}" srcId="{6832E322-853C-4982-8E3E-71F60BB48B2C}" destId="{29C4A8C8-E840-4224-943A-54806574300A}" srcOrd="0" destOrd="0" parTransId="{CDD124F3-EB64-42C0-BB49-7A84B4181D15}" sibTransId="{318F5F1F-487B-47B6-8778-151E59AC8B8D}"/>
    <dgm:cxn modelId="{3C452A4B-8559-4700-A061-F773D14BFDE3}" type="presOf" srcId="{A90F1507-6860-4D2D-B3D0-D23118E26436}" destId="{87269A2A-519A-499E-A41F-CB04A2F4F7DD}" srcOrd="0" destOrd="1" presId="urn:microsoft.com/office/officeart/2005/8/layout/hList1"/>
    <dgm:cxn modelId="{AB812F4B-0C4A-441D-AD56-113564B6E4BF}" type="presOf" srcId="{C6E77507-9159-42E6-AFF0-EC9F3654CFD7}" destId="{BB8113AE-D0CC-4AA5-BF88-3749D32FF704}" srcOrd="0" destOrd="0" presId="urn:microsoft.com/office/officeart/2005/8/layout/hList1"/>
    <dgm:cxn modelId="{6356E36D-9814-45A9-9294-5449EBC4A175}" srcId="{6832E322-853C-4982-8E3E-71F60BB48B2C}" destId="{0D2E85D1-08AC-4CA7-910E-346A43D6ADA3}" srcOrd="1" destOrd="0" parTransId="{2DE9FB2B-0F78-4B3C-80DE-742623ED32CA}" sibTransId="{14463593-B159-441A-A9DD-A906B0032507}"/>
    <dgm:cxn modelId="{9715FA51-3400-48EC-9DFF-233BA3242E73}" srcId="{6832E322-853C-4982-8E3E-71F60BB48B2C}" destId="{3C8FE557-3545-4549-8B2C-28807C200FE1}" srcOrd="2" destOrd="0" parTransId="{5173480E-D038-4218-90DE-29FF7132D23E}" sibTransId="{2672E86E-F317-4A48-8D44-27275888A74A}"/>
    <dgm:cxn modelId="{52831B57-4215-4249-BAD8-4F6B2FDB4BA3}" type="presOf" srcId="{D974F432-B2F4-4004-AF2B-CED55A134D42}" destId="{87269A2A-519A-499E-A41F-CB04A2F4F7DD}" srcOrd="0" destOrd="0" presId="urn:microsoft.com/office/officeart/2005/8/layout/hList1"/>
    <dgm:cxn modelId="{EF4B0F58-F288-4E2C-9A76-1C2E5161A7B8}" srcId="{29C4A8C8-E840-4224-943A-54806574300A}" destId="{D974F432-B2F4-4004-AF2B-CED55A134D42}" srcOrd="0" destOrd="0" parTransId="{D2B4E29D-5F3B-4F33-AA58-40FB0D91D208}" sibTransId="{FD44042F-1692-4D80-82E0-14CC2214C062}"/>
    <dgm:cxn modelId="{15F83278-1277-41C2-949A-B48F8E4828F0}" srcId="{0D2E85D1-08AC-4CA7-910E-346A43D6ADA3}" destId="{E3E7919F-EED2-4261-BBAF-7DD2E86C26AA}" srcOrd="1" destOrd="0" parTransId="{118ECEC2-C3BF-4A7C-8539-1156288B37E1}" sibTransId="{7D778F68-B259-4955-8D83-DB01D7B54953}"/>
    <dgm:cxn modelId="{FB805987-0770-43FE-922D-A67660187824}" type="presOf" srcId="{6832E322-853C-4982-8E3E-71F60BB48B2C}" destId="{D9F99923-93CF-48E6-85A9-79F04C84C406}" srcOrd="0" destOrd="0" presId="urn:microsoft.com/office/officeart/2005/8/layout/hList1"/>
    <dgm:cxn modelId="{4F5BBFB7-C1BA-4BD2-8CBD-2FA6FFAFC7E4}" type="presOf" srcId="{3C8FE557-3545-4549-8B2C-28807C200FE1}" destId="{378AE319-1528-4716-8C7D-57C4C5A73AE8}" srcOrd="0" destOrd="0" presId="urn:microsoft.com/office/officeart/2005/8/layout/hList1"/>
    <dgm:cxn modelId="{C2A168DA-1DDE-4A53-A545-08C0B3F6801B}" type="presOf" srcId="{F6AE17FC-19ED-42C2-A798-7ECADBD04242}" destId="{4E05EDD8-5892-4CA0-9867-7F9E83DE6235}" srcOrd="0" destOrd="0" presId="urn:microsoft.com/office/officeart/2005/8/layout/hList1"/>
    <dgm:cxn modelId="{D1179929-3B87-41F7-B68D-A47230C0CCC3}" type="presParOf" srcId="{D9F99923-93CF-48E6-85A9-79F04C84C406}" destId="{28F01975-44ED-4198-9DAE-8E657FD405C2}" srcOrd="0" destOrd="0" presId="urn:microsoft.com/office/officeart/2005/8/layout/hList1"/>
    <dgm:cxn modelId="{8F24BB36-7567-4065-9BBE-267F9D872E12}" type="presParOf" srcId="{28F01975-44ED-4198-9DAE-8E657FD405C2}" destId="{AF542BDD-E5DD-4FA6-B575-3EC2A30BE2B4}" srcOrd="0" destOrd="0" presId="urn:microsoft.com/office/officeart/2005/8/layout/hList1"/>
    <dgm:cxn modelId="{05C8C248-97A2-4E59-A995-A7387037C12A}" type="presParOf" srcId="{28F01975-44ED-4198-9DAE-8E657FD405C2}" destId="{87269A2A-519A-499E-A41F-CB04A2F4F7DD}" srcOrd="1" destOrd="0" presId="urn:microsoft.com/office/officeart/2005/8/layout/hList1"/>
    <dgm:cxn modelId="{7509B62A-2552-4976-ACD7-E8073476A5CA}" type="presParOf" srcId="{D9F99923-93CF-48E6-85A9-79F04C84C406}" destId="{20422CF1-E290-410C-BE4B-7BE22E59E9CD}" srcOrd="1" destOrd="0" presId="urn:microsoft.com/office/officeart/2005/8/layout/hList1"/>
    <dgm:cxn modelId="{F453186E-D3FC-4959-813A-B5DEE3F8C307}" type="presParOf" srcId="{D9F99923-93CF-48E6-85A9-79F04C84C406}" destId="{CCC933A5-05D7-4D94-9CCB-B7487FBB83E5}" srcOrd="2" destOrd="0" presId="urn:microsoft.com/office/officeart/2005/8/layout/hList1"/>
    <dgm:cxn modelId="{B3C94B9A-450A-4643-BBDD-27B77340BB14}" type="presParOf" srcId="{CCC933A5-05D7-4D94-9CCB-B7487FBB83E5}" destId="{9533DB2B-D57E-47A9-9622-85CE7CC3456F}" srcOrd="0" destOrd="0" presId="urn:microsoft.com/office/officeart/2005/8/layout/hList1"/>
    <dgm:cxn modelId="{14BD8A0B-E64B-4302-BC57-5028022071DB}" type="presParOf" srcId="{CCC933A5-05D7-4D94-9CCB-B7487FBB83E5}" destId="{BB8113AE-D0CC-4AA5-BF88-3749D32FF704}" srcOrd="1" destOrd="0" presId="urn:microsoft.com/office/officeart/2005/8/layout/hList1"/>
    <dgm:cxn modelId="{E15B4045-6418-4131-8DE1-0C1B396DC4CF}" type="presParOf" srcId="{D9F99923-93CF-48E6-85A9-79F04C84C406}" destId="{F58F4463-D2E2-4840-A239-E52F2A55ADF7}" srcOrd="3" destOrd="0" presId="urn:microsoft.com/office/officeart/2005/8/layout/hList1"/>
    <dgm:cxn modelId="{B378EB9A-D08C-4FEA-802E-654FAC7F6297}" type="presParOf" srcId="{D9F99923-93CF-48E6-85A9-79F04C84C406}" destId="{7C4EF520-09D4-426D-A117-2A3375C63EE4}" srcOrd="4" destOrd="0" presId="urn:microsoft.com/office/officeart/2005/8/layout/hList1"/>
    <dgm:cxn modelId="{D0BBDE38-9E83-4185-A5E7-F896FC2F2E5A}" type="presParOf" srcId="{7C4EF520-09D4-426D-A117-2A3375C63EE4}" destId="{378AE319-1528-4716-8C7D-57C4C5A73AE8}" srcOrd="0" destOrd="0" presId="urn:microsoft.com/office/officeart/2005/8/layout/hList1"/>
    <dgm:cxn modelId="{6E3E3C08-BEAF-44D4-A8B8-D7702FF707DB}" type="presParOf" srcId="{7C4EF520-09D4-426D-A117-2A3375C63EE4}" destId="{4E05EDD8-5892-4CA0-9867-7F9E83DE62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1E2A1-4071-48DB-9462-5006CCCD43C0}" type="doc">
      <dgm:prSet loTypeId="urn:microsoft.com/office/officeart/2005/8/layout/venn1" loCatId="relationship" qsTypeId="urn:microsoft.com/office/officeart/2005/8/quickstyle/simple1" qsCatId="simple" csTypeId="urn:microsoft.com/office/officeart/2005/8/colors/accent3_2" csCatId="accent3" phldr="1"/>
      <dgm:spPr/>
    </dgm:pt>
    <dgm:pt modelId="{4A86BE8D-8F2B-467D-8571-B2C51550A346}">
      <dgm:prSet phldrT="[Text]" custT="1"/>
      <dgm:spPr>
        <a:solidFill>
          <a:srgbClr val="56A548">
            <a:alpha val="50000"/>
          </a:srgbClr>
        </a:solidFill>
      </dgm:spPr>
      <dgm:t>
        <a:bodyPr/>
        <a:lstStyle/>
        <a:p>
          <a:r>
            <a:rPr lang="en-US" sz="4800"/>
            <a:t>INPAS</a:t>
          </a:r>
        </a:p>
        <a:p>
          <a:r>
            <a:rPr lang="en-US" sz="1800"/>
            <a:t>International Non-Profit Accounting Standard</a:t>
          </a:r>
        </a:p>
      </dgm:t>
    </dgm:pt>
    <dgm:pt modelId="{D58372E9-B7BA-493D-B5F1-BBCD0B7E42B2}" type="parTrans" cxnId="{B8AC1E37-11F9-4D3A-B706-02B677DD09EF}">
      <dgm:prSet/>
      <dgm:spPr/>
      <dgm:t>
        <a:bodyPr/>
        <a:lstStyle/>
        <a:p>
          <a:endParaRPr lang="en-US"/>
        </a:p>
      </dgm:t>
    </dgm:pt>
    <dgm:pt modelId="{3ADE3DB9-695C-4F50-80C7-D4D98DEE76DC}" type="sibTrans" cxnId="{B8AC1E37-11F9-4D3A-B706-02B677DD09EF}">
      <dgm:prSet/>
      <dgm:spPr/>
      <dgm:t>
        <a:bodyPr/>
        <a:lstStyle/>
        <a:p>
          <a:endParaRPr lang="en-US"/>
        </a:p>
      </dgm:t>
    </dgm:pt>
    <dgm:pt modelId="{8147EEA6-73D0-4303-AAB6-098C80356D58}">
      <dgm:prSet phldrT="[Text]" custT="1"/>
      <dgm:spPr>
        <a:solidFill>
          <a:srgbClr val="0C2C56">
            <a:alpha val="50000"/>
          </a:srgbClr>
        </a:solidFill>
      </dgm:spPr>
      <dgm:t>
        <a:bodyPr/>
        <a:lstStyle/>
        <a:p>
          <a:r>
            <a:rPr lang="en-US" sz="5400" dirty="0"/>
            <a:t>HGR</a:t>
          </a:r>
        </a:p>
        <a:p>
          <a:r>
            <a:rPr lang="en-US" sz="1800" dirty="0"/>
            <a:t>Practice Guide 1: Supplementary Statements for Grant Reporting</a:t>
          </a:r>
        </a:p>
      </dgm:t>
    </dgm:pt>
    <dgm:pt modelId="{A8DECE34-B5C2-4D7E-A6C4-70A05D2F9738}" type="parTrans" cxnId="{741A9214-054C-4DDA-A1ED-1CED93DEE9D3}">
      <dgm:prSet/>
      <dgm:spPr/>
      <dgm:t>
        <a:bodyPr/>
        <a:lstStyle/>
        <a:p>
          <a:endParaRPr lang="en-US"/>
        </a:p>
      </dgm:t>
    </dgm:pt>
    <dgm:pt modelId="{6D7D3708-4481-41E0-B659-73E27DF89829}" type="sibTrans" cxnId="{741A9214-054C-4DDA-A1ED-1CED93DEE9D3}">
      <dgm:prSet/>
      <dgm:spPr/>
      <dgm:t>
        <a:bodyPr/>
        <a:lstStyle/>
        <a:p>
          <a:endParaRPr lang="en-US"/>
        </a:p>
      </dgm:t>
    </dgm:pt>
    <dgm:pt modelId="{FCBCCE14-137D-49F9-91C0-49361E3AEEB3}" type="pres">
      <dgm:prSet presAssocID="{D321E2A1-4071-48DB-9462-5006CCCD43C0}" presName="compositeShape" presStyleCnt="0">
        <dgm:presLayoutVars>
          <dgm:chMax val="7"/>
          <dgm:dir/>
          <dgm:resizeHandles val="exact"/>
        </dgm:presLayoutVars>
      </dgm:prSet>
      <dgm:spPr/>
    </dgm:pt>
    <dgm:pt modelId="{815ADC72-FCB8-4EC5-8E0E-CAAD623A8188}" type="pres">
      <dgm:prSet presAssocID="{4A86BE8D-8F2B-467D-8571-B2C51550A346}" presName="circ1" presStyleLbl="vennNode1" presStyleIdx="0" presStyleCnt="2"/>
      <dgm:spPr/>
    </dgm:pt>
    <dgm:pt modelId="{42431E43-2ED6-4D7B-A3FB-2F6ABC8DACB3}" type="pres">
      <dgm:prSet presAssocID="{4A86BE8D-8F2B-467D-8571-B2C51550A346}" presName="circ1Tx" presStyleLbl="revTx" presStyleIdx="0" presStyleCnt="0">
        <dgm:presLayoutVars>
          <dgm:chMax val="0"/>
          <dgm:chPref val="0"/>
          <dgm:bulletEnabled val="1"/>
        </dgm:presLayoutVars>
      </dgm:prSet>
      <dgm:spPr/>
    </dgm:pt>
    <dgm:pt modelId="{F4D8F0D4-378A-4404-AED8-223E66D4D810}" type="pres">
      <dgm:prSet presAssocID="{8147EEA6-73D0-4303-AAB6-098C80356D58}" presName="circ2" presStyleLbl="vennNode1" presStyleIdx="1" presStyleCnt="2" custLinFactNeighborX="525" custLinFactNeighborY="-677"/>
      <dgm:spPr/>
    </dgm:pt>
    <dgm:pt modelId="{BD0361E4-4FCD-41C3-93E2-88AFAF962460}" type="pres">
      <dgm:prSet presAssocID="{8147EEA6-73D0-4303-AAB6-098C80356D58}" presName="circ2Tx" presStyleLbl="revTx" presStyleIdx="0" presStyleCnt="0">
        <dgm:presLayoutVars>
          <dgm:chMax val="0"/>
          <dgm:chPref val="0"/>
          <dgm:bulletEnabled val="1"/>
        </dgm:presLayoutVars>
      </dgm:prSet>
      <dgm:spPr/>
    </dgm:pt>
  </dgm:ptLst>
  <dgm:cxnLst>
    <dgm:cxn modelId="{741A9214-054C-4DDA-A1ED-1CED93DEE9D3}" srcId="{D321E2A1-4071-48DB-9462-5006CCCD43C0}" destId="{8147EEA6-73D0-4303-AAB6-098C80356D58}" srcOrd="1" destOrd="0" parTransId="{A8DECE34-B5C2-4D7E-A6C4-70A05D2F9738}" sibTransId="{6D7D3708-4481-41E0-B659-73E27DF89829}"/>
    <dgm:cxn modelId="{F19C8422-C9ED-4518-ADF8-B7A1E9B623B9}" type="presOf" srcId="{4A86BE8D-8F2B-467D-8571-B2C51550A346}" destId="{42431E43-2ED6-4D7B-A3FB-2F6ABC8DACB3}" srcOrd="1" destOrd="0" presId="urn:microsoft.com/office/officeart/2005/8/layout/venn1"/>
    <dgm:cxn modelId="{B8AC1E37-11F9-4D3A-B706-02B677DD09EF}" srcId="{D321E2A1-4071-48DB-9462-5006CCCD43C0}" destId="{4A86BE8D-8F2B-467D-8571-B2C51550A346}" srcOrd="0" destOrd="0" parTransId="{D58372E9-B7BA-493D-B5F1-BBCD0B7E42B2}" sibTransId="{3ADE3DB9-695C-4F50-80C7-D4D98DEE76DC}"/>
    <dgm:cxn modelId="{06E6D940-6B45-4DED-AED4-0AEA768EE069}" type="presOf" srcId="{8147EEA6-73D0-4303-AAB6-098C80356D58}" destId="{F4D8F0D4-378A-4404-AED8-223E66D4D810}" srcOrd="0" destOrd="0" presId="urn:microsoft.com/office/officeart/2005/8/layout/venn1"/>
    <dgm:cxn modelId="{9D1DF44A-74D2-4655-9D25-14A71346DD28}" type="presOf" srcId="{8147EEA6-73D0-4303-AAB6-098C80356D58}" destId="{BD0361E4-4FCD-41C3-93E2-88AFAF962460}" srcOrd="1" destOrd="0" presId="urn:microsoft.com/office/officeart/2005/8/layout/venn1"/>
    <dgm:cxn modelId="{ED7F8B4F-E233-426E-8A8F-F57829CC8719}" type="presOf" srcId="{D321E2A1-4071-48DB-9462-5006CCCD43C0}" destId="{FCBCCE14-137D-49F9-91C0-49361E3AEEB3}" srcOrd="0" destOrd="0" presId="urn:microsoft.com/office/officeart/2005/8/layout/venn1"/>
    <dgm:cxn modelId="{A183A987-7150-4088-A34D-FEC1D68D4B26}" type="presOf" srcId="{4A86BE8D-8F2B-467D-8571-B2C51550A346}" destId="{815ADC72-FCB8-4EC5-8E0E-CAAD623A8188}" srcOrd="0" destOrd="0" presId="urn:microsoft.com/office/officeart/2005/8/layout/venn1"/>
    <dgm:cxn modelId="{8A082543-6369-474B-961C-DD101C79FB96}" type="presParOf" srcId="{FCBCCE14-137D-49F9-91C0-49361E3AEEB3}" destId="{815ADC72-FCB8-4EC5-8E0E-CAAD623A8188}" srcOrd="0" destOrd="0" presId="urn:microsoft.com/office/officeart/2005/8/layout/venn1"/>
    <dgm:cxn modelId="{B203F75E-F72E-4DEB-A599-1A082C8B9FA2}" type="presParOf" srcId="{FCBCCE14-137D-49F9-91C0-49361E3AEEB3}" destId="{42431E43-2ED6-4D7B-A3FB-2F6ABC8DACB3}" srcOrd="1" destOrd="0" presId="urn:microsoft.com/office/officeart/2005/8/layout/venn1"/>
    <dgm:cxn modelId="{EDFBF331-CEB0-4C59-B5B5-5FA859EB1660}" type="presParOf" srcId="{FCBCCE14-137D-49F9-91C0-49361E3AEEB3}" destId="{F4D8F0D4-378A-4404-AED8-223E66D4D810}" srcOrd="2" destOrd="0" presId="urn:microsoft.com/office/officeart/2005/8/layout/venn1"/>
    <dgm:cxn modelId="{BE3B2B20-7BCD-44B5-83E6-AEAA598BA685}" type="presParOf" srcId="{FCBCCE14-137D-49F9-91C0-49361E3AEEB3}" destId="{BD0361E4-4FCD-41C3-93E2-88AFAF962460}" srcOrd="3" destOrd="0" presId="urn:microsoft.com/office/officeart/2005/8/layout/venn1"/>
  </dgm:cxnLst>
  <dgm:bg/>
  <dgm:whole>
    <a:ln>
      <a:solidFill>
        <a:srgbClr val="00616C"/>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62278-8960-4958-8D6E-5FD0BD1D183F}" type="doc">
      <dgm:prSet loTypeId="urn:microsoft.com/office/officeart/2005/8/layout/pyramid2" loCatId="list" qsTypeId="urn:microsoft.com/office/officeart/2005/8/quickstyle/simple1" qsCatId="simple" csTypeId="urn:microsoft.com/office/officeart/2005/8/colors/accent1_2" csCatId="accent1" phldr="1"/>
      <dgm:spPr/>
    </dgm:pt>
    <dgm:pt modelId="{E1B1E8BC-683A-4977-A624-53723705BBC7}">
      <dgm:prSet phldrT="[Text]"/>
      <dgm:spPr/>
      <dgm:t>
        <a:bodyPr/>
        <a:lstStyle/>
        <a:p>
          <a:r>
            <a:rPr lang="en-US"/>
            <a:t>Tier 1 NPOs – Full IFRS or equivalent</a:t>
          </a:r>
          <a:endParaRPr lang="en-GB"/>
        </a:p>
      </dgm:t>
    </dgm:pt>
    <dgm:pt modelId="{D317BD4F-F887-48DC-84D4-870A5C03AB44}" type="parTrans" cxnId="{29DBADD5-DB3E-49CD-88FA-ECCE95A34FB8}">
      <dgm:prSet/>
      <dgm:spPr/>
      <dgm:t>
        <a:bodyPr/>
        <a:lstStyle/>
        <a:p>
          <a:endParaRPr lang="en-GB"/>
        </a:p>
      </dgm:t>
    </dgm:pt>
    <dgm:pt modelId="{A0A28867-B4E0-4692-9EAD-2FAE6D689491}" type="sibTrans" cxnId="{29DBADD5-DB3E-49CD-88FA-ECCE95A34FB8}">
      <dgm:prSet/>
      <dgm:spPr/>
      <dgm:t>
        <a:bodyPr/>
        <a:lstStyle/>
        <a:p>
          <a:endParaRPr lang="en-GB"/>
        </a:p>
      </dgm:t>
    </dgm:pt>
    <dgm:pt modelId="{EBE16CD0-E0D0-4DA0-A64F-05EBFCF1AD1B}">
      <dgm:prSet phldrT="[Text]"/>
      <dgm:spPr>
        <a:solidFill>
          <a:srgbClr val="92D050">
            <a:alpha val="90000"/>
          </a:srgbClr>
        </a:solidFill>
        <a:ln w="76200"/>
      </dgm:spPr>
      <dgm:t>
        <a:bodyPr/>
        <a:lstStyle/>
        <a:p>
          <a:r>
            <a:rPr lang="en-US"/>
            <a:t>Tier 2 NPOs - INPAS</a:t>
          </a:r>
          <a:endParaRPr lang="en-GB"/>
        </a:p>
      </dgm:t>
    </dgm:pt>
    <dgm:pt modelId="{DC3C2F7B-A144-4DE6-94E2-80B453AA3C21}" type="parTrans" cxnId="{9050C5A1-C755-4E6A-8DEF-7F502DAFDF32}">
      <dgm:prSet/>
      <dgm:spPr/>
      <dgm:t>
        <a:bodyPr/>
        <a:lstStyle/>
        <a:p>
          <a:endParaRPr lang="en-GB"/>
        </a:p>
      </dgm:t>
    </dgm:pt>
    <dgm:pt modelId="{E9A4E903-EEB7-4E50-8C5C-EA1329C196CD}" type="sibTrans" cxnId="{9050C5A1-C755-4E6A-8DEF-7F502DAFDF32}">
      <dgm:prSet/>
      <dgm:spPr/>
      <dgm:t>
        <a:bodyPr/>
        <a:lstStyle/>
        <a:p>
          <a:endParaRPr lang="en-GB"/>
        </a:p>
      </dgm:t>
    </dgm:pt>
    <dgm:pt modelId="{008960B4-AE0C-4701-B982-F028A1001BE8}">
      <dgm:prSet phldrT="[Text]"/>
      <dgm:spPr/>
      <dgm:t>
        <a:bodyPr/>
        <a:lstStyle/>
        <a:p>
          <a:r>
            <a:rPr lang="en-US"/>
            <a:t>Tier 3 NPOs – cash based likely to be sufficient</a:t>
          </a:r>
          <a:endParaRPr lang="en-GB"/>
        </a:p>
      </dgm:t>
    </dgm:pt>
    <dgm:pt modelId="{508AE61E-E71F-4C37-A3CB-9B760749DB3D}" type="parTrans" cxnId="{3E13BDBE-07CA-40B1-B082-453EAC2FFE52}">
      <dgm:prSet/>
      <dgm:spPr/>
      <dgm:t>
        <a:bodyPr/>
        <a:lstStyle/>
        <a:p>
          <a:endParaRPr lang="en-GB"/>
        </a:p>
      </dgm:t>
    </dgm:pt>
    <dgm:pt modelId="{9EC8C823-D1FE-434E-9616-8083460DF653}" type="sibTrans" cxnId="{3E13BDBE-07CA-40B1-B082-453EAC2FFE52}">
      <dgm:prSet/>
      <dgm:spPr/>
      <dgm:t>
        <a:bodyPr/>
        <a:lstStyle/>
        <a:p>
          <a:endParaRPr lang="en-GB"/>
        </a:p>
      </dgm:t>
    </dgm:pt>
    <dgm:pt modelId="{925FBDA4-2A82-4AAC-BAE4-A8E98161091D}" type="pres">
      <dgm:prSet presAssocID="{57362278-8960-4958-8D6E-5FD0BD1D183F}" presName="compositeShape" presStyleCnt="0">
        <dgm:presLayoutVars>
          <dgm:dir/>
          <dgm:resizeHandles/>
        </dgm:presLayoutVars>
      </dgm:prSet>
      <dgm:spPr/>
    </dgm:pt>
    <dgm:pt modelId="{5B692541-47E3-4C88-AC2E-33D17DF83436}" type="pres">
      <dgm:prSet presAssocID="{57362278-8960-4958-8D6E-5FD0BD1D183F}" presName="pyramid" presStyleLbl="node1" presStyleIdx="0" presStyleCnt="1"/>
      <dgm:spPr>
        <a:solidFill>
          <a:srgbClr val="8DCFD6"/>
        </a:solidFill>
      </dgm:spPr>
    </dgm:pt>
    <dgm:pt modelId="{D34F4A0A-A5B0-40E0-A2A4-743D79A75638}" type="pres">
      <dgm:prSet presAssocID="{57362278-8960-4958-8D6E-5FD0BD1D183F}" presName="theList" presStyleCnt="0"/>
      <dgm:spPr/>
    </dgm:pt>
    <dgm:pt modelId="{CBFD3F2B-CFF7-45A4-A40F-28C9110FC95C}" type="pres">
      <dgm:prSet presAssocID="{E1B1E8BC-683A-4977-A624-53723705BBC7}" presName="aNode" presStyleLbl="fgAcc1" presStyleIdx="0" presStyleCnt="3">
        <dgm:presLayoutVars>
          <dgm:bulletEnabled val="1"/>
        </dgm:presLayoutVars>
      </dgm:prSet>
      <dgm:spPr/>
    </dgm:pt>
    <dgm:pt modelId="{958D8DE2-ED5D-4A80-988C-99446E0731B5}" type="pres">
      <dgm:prSet presAssocID="{E1B1E8BC-683A-4977-A624-53723705BBC7}" presName="aSpace" presStyleCnt="0"/>
      <dgm:spPr/>
    </dgm:pt>
    <dgm:pt modelId="{B88991B9-CBD9-4640-86B1-C05C068FF675}" type="pres">
      <dgm:prSet presAssocID="{EBE16CD0-E0D0-4DA0-A64F-05EBFCF1AD1B}" presName="aNode" presStyleLbl="fgAcc1" presStyleIdx="1" presStyleCnt="3">
        <dgm:presLayoutVars>
          <dgm:bulletEnabled val="1"/>
        </dgm:presLayoutVars>
      </dgm:prSet>
      <dgm:spPr/>
    </dgm:pt>
    <dgm:pt modelId="{84C2FB40-9F84-453F-B39A-DEDBCBB7856B}" type="pres">
      <dgm:prSet presAssocID="{EBE16CD0-E0D0-4DA0-A64F-05EBFCF1AD1B}" presName="aSpace" presStyleCnt="0"/>
      <dgm:spPr/>
    </dgm:pt>
    <dgm:pt modelId="{BC85E55B-59C0-431F-A58A-E8978A7D3121}" type="pres">
      <dgm:prSet presAssocID="{008960B4-AE0C-4701-B982-F028A1001BE8}" presName="aNode" presStyleLbl="fgAcc1" presStyleIdx="2" presStyleCnt="3">
        <dgm:presLayoutVars>
          <dgm:bulletEnabled val="1"/>
        </dgm:presLayoutVars>
      </dgm:prSet>
      <dgm:spPr/>
    </dgm:pt>
    <dgm:pt modelId="{AB216F58-695C-47AF-9979-5CC47DFB79CC}" type="pres">
      <dgm:prSet presAssocID="{008960B4-AE0C-4701-B982-F028A1001BE8}" presName="aSpace" presStyleCnt="0"/>
      <dgm:spPr/>
    </dgm:pt>
  </dgm:ptLst>
  <dgm:cxnLst>
    <dgm:cxn modelId="{B3192A65-9EF7-4136-BBF7-0A0476E43EF9}" type="presOf" srcId="{57362278-8960-4958-8D6E-5FD0BD1D183F}" destId="{925FBDA4-2A82-4AAC-BAE4-A8E98161091D}" srcOrd="0" destOrd="0" presId="urn:microsoft.com/office/officeart/2005/8/layout/pyramid2"/>
    <dgm:cxn modelId="{C0E7DA4F-4C04-40A2-B926-4C3304B724C0}" type="presOf" srcId="{E1B1E8BC-683A-4977-A624-53723705BBC7}" destId="{CBFD3F2B-CFF7-45A4-A40F-28C9110FC95C}" srcOrd="0" destOrd="0" presId="urn:microsoft.com/office/officeart/2005/8/layout/pyramid2"/>
    <dgm:cxn modelId="{1B522680-EE8C-4300-BD44-A00C6F46CC92}" type="presOf" srcId="{EBE16CD0-E0D0-4DA0-A64F-05EBFCF1AD1B}" destId="{B88991B9-CBD9-4640-86B1-C05C068FF675}" srcOrd="0" destOrd="0" presId="urn:microsoft.com/office/officeart/2005/8/layout/pyramid2"/>
    <dgm:cxn modelId="{9050C5A1-C755-4E6A-8DEF-7F502DAFDF32}" srcId="{57362278-8960-4958-8D6E-5FD0BD1D183F}" destId="{EBE16CD0-E0D0-4DA0-A64F-05EBFCF1AD1B}" srcOrd="1" destOrd="0" parTransId="{DC3C2F7B-A144-4DE6-94E2-80B453AA3C21}" sibTransId="{E9A4E903-EEB7-4E50-8C5C-EA1329C196CD}"/>
    <dgm:cxn modelId="{D5D019B2-141C-42A7-AA6B-98E0DC7DF626}" type="presOf" srcId="{008960B4-AE0C-4701-B982-F028A1001BE8}" destId="{BC85E55B-59C0-431F-A58A-E8978A7D3121}" srcOrd="0" destOrd="0" presId="urn:microsoft.com/office/officeart/2005/8/layout/pyramid2"/>
    <dgm:cxn modelId="{3E13BDBE-07CA-40B1-B082-453EAC2FFE52}" srcId="{57362278-8960-4958-8D6E-5FD0BD1D183F}" destId="{008960B4-AE0C-4701-B982-F028A1001BE8}" srcOrd="2" destOrd="0" parTransId="{508AE61E-E71F-4C37-A3CB-9B760749DB3D}" sibTransId="{9EC8C823-D1FE-434E-9616-8083460DF653}"/>
    <dgm:cxn modelId="{29DBADD5-DB3E-49CD-88FA-ECCE95A34FB8}" srcId="{57362278-8960-4958-8D6E-5FD0BD1D183F}" destId="{E1B1E8BC-683A-4977-A624-53723705BBC7}" srcOrd="0" destOrd="0" parTransId="{D317BD4F-F887-48DC-84D4-870A5C03AB44}" sibTransId="{A0A28867-B4E0-4692-9EAD-2FAE6D689491}"/>
    <dgm:cxn modelId="{7F0A6042-B6C6-440C-AA0D-6F828227DCF8}" type="presParOf" srcId="{925FBDA4-2A82-4AAC-BAE4-A8E98161091D}" destId="{5B692541-47E3-4C88-AC2E-33D17DF83436}" srcOrd="0" destOrd="0" presId="urn:microsoft.com/office/officeart/2005/8/layout/pyramid2"/>
    <dgm:cxn modelId="{74A5A9EF-9651-4700-98FF-40B530B40547}" type="presParOf" srcId="{925FBDA4-2A82-4AAC-BAE4-A8E98161091D}" destId="{D34F4A0A-A5B0-40E0-A2A4-743D79A75638}" srcOrd="1" destOrd="0" presId="urn:microsoft.com/office/officeart/2005/8/layout/pyramid2"/>
    <dgm:cxn modelId="{4C6FA892-4385-4DFF-80D0-78D41FD19D36}" type="presParOf" srcId="{D34F4A0A-A5B0-40E0-A2A4-743D79A75638}" destId="{CBFD3F2B-CFF7-45A4-A40F-28C9110FC95C}" srcOrd="0" destOrd="0" presId="urn:microsoft.com/office/officeart/2005/8/layout/pyramid2"/>
    <dgm:cxn modelId="{1FB5FA56-D6CB-4678-BADE-34B96DF8BECC}" type="presParOf" srcId="{D34F4A0A-A5B0-40E0-A2A4-743D79A75638}" destId="{958D8DE2-ED5D-4A80-988C-99446E0731B5}" srcOrd="1" destOrd="0" presId="urn:microsoft.com/office/officeart/2005/8/layout/pyramid2"/>
    <dgm:cxn modelId="{E5597609-2935-4CF9-9633-605EBE329A07}" type="presParOf" srcId="{D34F4A0A-A5B0-40E0-A2A4-743D79A75638}" destId="{B88991B9-CBD9-4640-86B1-C05C068FF675}" srcOrd="2" destOrd="0" presId="urn:microsoft.com/office/officeart/2005/8/layout/pyramid2"/>
    <dgm:cxn modelId="{005F706A-86EA-437A-AF6C-ECA2241FE8B5}" type="presParOf" srcId="{D34F4A0A-A5B0-40E0-A2A4-743D79A75638}" destId="{84C2FB40-9F84-453F-B39A-DEDBCBB7856B}" srcOrd="3" destOrd="0" presId="urn:microsoft.com/office/officeart/2005/8/layout/pyramid2"/>
    <dgm:cxn modelId="{FFF6DE16-BCE6-490D-9626-2D349C09F0AC}" type="presParOf" srcId="{D34F4A0A-A5B0-40E0-A2A4-743D79A75638}" destId="{BC85E55B-59C0-431F-A58A-E8978A7D3121}" srcOrd="4" destOrd="0" presId="urn:microsoft.com/office/officeart/2005/8/layout/pyramid2"/>
    <dgm:cxn modelId="{76ACB5F2-0C69-442F-B654-DABF353E46A4}" type="presParOf" srcId="{D34F4A0A-A5B0-40E0-A2A4-743D79A75638}" destId="{AB216F58-695C-47AF-9979-5CC47DFB79C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0266A3-6C7E-471B-B5E6-D53F8BF830EC}" type="doc">
      <dgm:prSet loTypeId="urn:microsoft.com/office/officeart/2005/8/layout/gear1" loCatId="process" qsTypeId="urn:microsoft.com/office/officeart/2005/8/quickstyle/simple1" qsCatId="simple" csTypeId="urn:microsoft.com/office/officeart/2005/8/colors/accent1_2" csCatId="accent1" phldr="1"/>
      <dgm:spPr/>
    </dgm:pt>
    <dgm:pt modelId="{2653F7F0-E95C-4B59-8025-4BCE2E629808}">
      <dgm:prSet phldrT="[Text]"/>
      <dgm:spPr>
        <a:solidFill>
          <a:srgbClr val="92D050"/>
        </a:solidFill>
        <a:ln>
          <a:solidFill>
            <a:srgbClr val="92D050"/>
          </a:solidFill>
        </a:ln>
      </dgm:spPr>
      <dgm:t>
        <a:bodyPr/>
        <a:lstStyle/>
        <a:p>
          <a:r>
            <a:rPr lang="en-US">
              <a:solidFill>
                <a:schemeClr val="tx1"/>
              </a:solidFill>
            </a:rPr>
            <a:t>Clearly separated</a:t>
          </a:r>
          <a:endParaRPr lang="en-GB">
            <a:solidFill>
              <a:schemeClr val="tx1"/>
            </a:solidFill>
          </a:endParaRPr>
        </a:p>
      </dgm:t>
    </dgm:pt>
    <dgm:pt modelId="{B115CA76-DBC6-426A-AC48-73C815414B79}" type="parTrans" cxnId="{7C762A98-9998-4FAA-A777-6CE47EC12B42}">
      <dgm:prSet/>
      <dgm:spPr/>
      <dgm:t>
        <a:bodyPr/>
        <a:lstStyle/>
        <a:p>
          <a:endParaRPr lang="en-GB"/>
        </a:p>
      </dgm:t>
    </dgm:pt>
    <dgm:pt modelId="{31B0B0CA-DD11-4215-9E17-5F7374B2C83F}" type="sibTrans" cxnId="{7C762A98-9998-4FAA-A777-6CE47EC12B42}">
      <dgm:prSet/>
      <dgm:spPr>
        <a:solidFill>
          <a:srgbClr val="5AABB4"/>
        </a:solidFill>
      </dgm:spPr>
      <dgm:t>
        <a:bodyPr/>
        <a:lstStyle/>
        <a:p>
          <a:endParaRPr lang="en-GB"/>
        </a:p>
      </dgm:t>
    </dgm:pt>
    <dgm:pt modelId="{77E96771-13E4-4317-A1EB-EA97807B1C72}">
      <dgm:prSet phldrT="[Text]"/>
      <dgm:spPr>
        <a:solidFill>
          <a:srgbClr val="006A7E"/>
        </a:solidFill>
      </dgm:spPr>
      <dgm:t>
        <a:bodyPr/>
        <a:lstStyle/>
        <a:p>
          <a:r>
            <a:rPr lang="en-US"/>
            <a:t>Annex?</a:t>
          </a:r>
          <a:endParaRPr lang="en-GB"/>
        </a:p>
      </dgm:t>
    </dgm:pt>
    <dgm:pt modelId="{7595CDCD-0385-4837-9B0C-E0308066EF6F}" type="parTrans" cxnId="{20D6DF65-7368-4FF8-8C9B-FAAEC9D2E295}">
      <dgm:prSet/>
      <dgm:spPr/>
      <dgm:t>
        <a:bodyPr/>
        <a:lstStyle/>
        <a:p>
          <a:endParaRPr lang="en-GB"/>
        </a:p>
      </dgm:t>
    </dgm:pt>
    <dgm:pt modelId="{BD4230D2-8DF7-44FE-8619-4100C62DF230}" type="sibTrans" cxnId="{20D6DF65-7368-4FF8-8C9B-FAAEC9D2E295}">
      <dgm:prSet/>
      <dgm:spPr>
        <a:solidFill>
          <a:srgbClr val="5AABB4"/>
        </a:solidFill>
      </dgm:spPr>
      <dgm:t>
        <a:bodyPr/>
        <a:lstStyle/>
        <a:p>
          <a:endParaRPr lang="en-GB"/>
        </a:p>
      </dgm:t>
    </dgm:pt>
    <dgm:pt modelId="{430E1781-0436-416C-B7F6-58A8A88B67C0}">
      <dgm:prSet phldrT="[Text]"/>
      <dgm:spPr>
        <a:solidFill>
          <a:srgbClr val="901D41"/>
        </a:solidFill>
      </dgm:spPr>
      <dgm:t>
        <a:bodyPr/>
        <a:lstStyle/>
        <a:p>
          <a:r>
            <a:rPr lang="en-US"/>
            <a:t>Audit status</a:t>
          </a:r>
          <a:endParaRPr lang="en-GB"/>
        </a:p>
      </dgm:t>
    </dgm:pt>
    <dgm:pt modelId="{684E0FB9-04CE-4810-992D-58E88016F726}" type="parTrans" cxnId="{070D3D83-20D3-4642-9DBB-9A0CCF4E7CE9}">
      <dgm:prSet/>
      <dgm:spPr/>
      <dgm:t>
        <a:bodyPr/>
        <a:lstStyle/>
        <a:p>
          <a:endParaRPr lang="en-GB"/>
        </a:p>
      </dgm:t>
    </dgm:pt>
    <dgm:pt modelId="{4B74D6B8-9C2D-4FBD-A68E-36AB9E88BC69}" type="sibTrans" cxnId="{070D3D83-20D3-4642-9DBB-9A0CCF4E7CE9}">
      <dgm:prSet/>
      <dgm:spPr>
        <a:solidFill>
          <a:srgbClr val="5AABB4"/>
        </a:solidFill>
      </dgm:spPr>
      <dgm:t>
        <a:bodyPr/>
        <a:lstStyle/>
        <a:p>
          <a:endParaRPr lang="en-GB"/>
        </a:p>
      </dgm:t>
    </dgm:pt>
    <dgm:pt modelId="{EFB89DDA-A2FD-419B-8BD2-D1267110A059}" type="pres">
      <dgm:prSet presAssocID="{DD0266A3-6C7E-471B-B5E6-D53F8BF830EC}" presName="composite" presStyleCnt="0">
        <dgm:presLayoutVars>
          <dgm:chMax val="3"/>
          <dgm:animLvl val="lvl"/>
          <dgm:resizeHandles val="exact"/>
        </dgm:presLayoutVars>
      </dgm:prSet>
      <dgm:spPr/>
    </dgm:pt>
    <dgm:pt modelId="{1830FF61-90E6-46BE-921C-876336773A8A}" type="pres">
      <dgm:prSet presAssocID="{2653F7F0-E95C-4B59-8025-4BCE2E629808}" presName="gear1" presStyleLbl="node1" presStyleIdx="0" presStyleCnt="3">
        <dgm:presLayoutVars>
          <dgm:chMax val="1"/>
          <dgm:bulletEnabled val="1"/>
        </dgm:presLayoutVars>
      </dgm:prSet>
      <dgm:spPr/>
    </dgm:pt>
    <dgm:pt modelId="{B0D93125-70F6-4D1B-B833-74E7EE9DBAD9}" type="pres">
      <dgm:prSet presAssocID="{2653F7F0-E95C-4B59-8025-4BCE2E629808}" presName="gear1srcNode" presStyleLbl="node1" presStyleIdx="0" presStyleCnt="3"/>
      <dgm:spPr/>
    </dgm:pt>
    <dgm:pt modelId="{7F468DE6-496B-4E55-91B5-C7D75ECDA434}" type="pres">
      <dgm:prSet presAssocID="{2653F7F0-E95C-4B59-8025-4BCE2E629808}" presName="gear1dstNode" presStyleLbl="node1" presStyleIdx="0" presStyleCnt="3"/>
      <dgm:spPr/>
    </dgm:pt>
    <dgm:pt modelId="{92A360C9-72BF-4B9F-8EE6-63E2804FFA46}" type="pres">
      <dgm:prSet presAssocID="{77E96771-13E4-4317-A1EB-EA97807B1C72}" presName="gear2" presStyleLbl="node1" presStyleIdx="1" presStyleCnt="3">
        <dgm:presLayoutVars>
          <dgm:chMax val="1"/>
          <dgm:bulletEnabled val="1"/>
        </dgm:presLayoutVars>
      </dgm:prSet>
      <dgm:spPr/>
    </dgm:pt>
    <dgm:pt modelId="{590F85BA-04AD-4EC6-8C02-32F6F43C2CE8}" type="pres">
      <dgm:prSet presAssocID="{77E96771-13E4-4317-A1EB-EA97807B1C72}" presName="gear2srcNode" presStyleLbl="node1" presStyleIdx="1" presStyleCnt="3"/>
      <dgm:spPr/>
    </dgm:pt>
    <dgm:pt modelId="{F946DC96-B798-4148-9C6C-A96CDAFE2CE7}" type="pres">
      <dgm:prSet presAssocID="{77E96771-13E4-4317-A1EB-EA97807B1C72}" presName="gear2dstNode" presStyleLbl="node1" presStyleIdx="1" presStyleCnt="3"/>
      <dgm:spPr/>
    </dgm:pt>
    <dgm:pt modelId="{CA70DCC4-E950-4FC4-BC56-8225D56FA700}" type="pres">
      <dgm:prSet presAssocID="{430E1781-0436-416C-B7F6-58A8A88B67C0}" presName="gear3" presStyleLbl="node1" presStyleIdx="2" presStyleCnt="3"/>
      <dgm:spPr/>
    </dgm:pt>
    <dgm:pt modelId="{8BAA77FB-B5F1-4082-99E6-CC10DA2AD85B}" type="pres">
      <dgm:prSet presAssocID="{430E1781-0436-416C-B7F6-58A8A88B67C0}" presName="gear3tx" presStyleLbl="node1" presStyleIdx="2" presStyleCnt="3">
        <dgm:presLayoutVars>
          <dgm:chMax val="1"/>
          <dgm:bulletEnabled val="1"/>
        </dgm:presLayoutVars>
      </dgm:prSet>
      <dgm:spPr/>
    </dgm:pt>
    <dgm:pt modelId="{2530F61F-A127-41D3-B3D7-B96ED912E909}" type="pres">
      <dgm:prSet presAssocID="{430E1781-0436-416C-B7F6-58A8A88B67C0}" presName="gear3srcNode" presStyleLbl="node1" presStyleIdx="2" presStyleCnt="3"/>
      <dgm:spPr/>
    </dgm:pt>
    <dgm:pt modelId="{9045284F-C0BE-4A26-8AC7-8EACF6F4C895}" type="pres">
      <dgm:prSet presAssocID="{430E1781-0436-416C-B7F6-58A8A88B67C0}" presName="gear3dstNode" presStyleLbl="node1" presStyleIdx="2" presStyleCnt="3"/>
      <dgm:spPr/>
    </dgm:pt>
    <dgm:pt modelId="{0ABB4701-DD03-4BB3-86DF-1311CE87C0F8}" type="pres">
      <dgm:prSet presAssocID="{31B0B0CA-DD11-4215-9E17-5F7374B2C83F}" presName="connector1" presStyleLbl="sibTrans2D1" presStyleIdx="0" presStyleCnt="3"/>
      <dgm:spPr/>
    </dgm:pt>
    <dgm:pt modelId="{76E0C910-6FBF-438A-B7EE-DEC580F04AC3}" type="pres">
      <dgm:prSet presAssocID="{BD4230D2-8DF7-44FE-8619-4100C62DF230}" presName="connector2" presStyleLbl="sibTrans2D1" presStyleIdx="1" presStyleCnt="3"/>
      <dgm:spPr/>
    </dgm:pt>
    <dgm:pt modelId="{24A641EE-C60C-4809-926E-83B2D9DF4AC9}" type="pres">
      <dgm:prSet presAssocID="{4B74D6B8-9C2D-4FBD-A68E-36AB9E88BC69}" presName="connector3" presStyleLbl="sibTrans2D1" presStyleIdx="2" presStyleCnt="3"/>
      <dgm:spPr/>
    </dgm:pt>
  </dgm:ptLst>
  <dgm:cxnLst>
    <dgm:cxn modelId="{900C3208-6FD3-45E4-A5D8-A17FD29B74A8}" type="presOf" srcId="{DD0266A3-6C7E-471B-B5E6-D53F8BF830EC}" destId="{EFB89DDA-A2FD-419B-8BD2-D1267110A059}" srcOrd="0" destOrd="0" presId="urn:microsoft.com/office/officeart/2005/8/layout/gear1"/>
    <dgm:cxn modelId="{7FB1061A-ECE5-4E1A-89D2-3B4AA9029906}" type="presOf" srcId="{430E1781-0436-416C-B7F6-58A8A88B67C0}" destId="{CA70DCC4-E950-4FC4-BC56-8225D56FA700}" srcOrd="0" destOrd="0" presId="urn:microsoft.com/office/officeart/2005/8/layout/gear1"/>
    <dgm:cxn modelId="{CCD5112C-74D9-47B3-86C6-6D733DBA2668}" type="presOf" srcId="{2653F7F0-E95C-4B59-8025-4BCE2E629808}" destId="{1830FF61-90E6-46BE-921C-876336773A8A}" srcOrd="0" destOrd="0" presId="urn:microsoft.com/office/officeart/2005/8/layout/gear1"/>
    <dgm:cxn modelId="{68DBBD3B-AFBE-4EA4-83D4-ECA1C5624736}" type="presOf" srcId="{2653F7F0-E95C-4B59-8025-4BCE2E629808}" destId="{B0D93125-70F6-4D1B-B833-74E7EE9DBAD9}" srcOrd="1" destOrd="0" presId="urn:microsoft.com/office/officeart/2005/8/layout/gear1"/>
    <dgm:cxn modelId="{20D6DF65-7368-4FF8-8C9B-FAAEC9D2E295}" srcId="{DD0266A3-6C7E-471B-B5E6-D53F8BF830EC}" destId="{77E96771-13E4-4317-A1EB-EA97807B1C72}" srcOrd="1" destOrd="0" parTransId="{7595CDCD-0385-4837-9B0C-E0308066EF6F}" sibTransId="{BD4230D2-8DF7-44FE-8619-4100C62DF230}"/>
    <dgm:cxn modelId="{BF56A64F-6742-4505-8D2F-0C4F1DC81289}" type="presOf" srcId="{BD4230D2-8DF7-44FE-8619-4100C62DF230}" destId="{76E0C910-6FBF-438A-B7EE-DEC580F04AC3}" srcOrd="0" destOrd="0" presId="urn:microsoft.com/office/officeart/2005/8/layout/gear1"/>
    <dgm:cxn modelId="{070D3D83-20D3-4642-9DBB-9A0CCF4E7CE9}" srcId="{DD0266A3-6C7E-471B-B5E6-D53F8BF830EC}" destId="{430E1781-0436-416C-B7F6-58A8A88B67C0}" srcOrd="2" destOrd="0" parTransId="{684E0FB9-04CE-4810-992D-58E88016F726}" sibTransId="{4B74D6B8-9C2D-4FBD-A68E-36AB9E88BC69}"/>
    <dgm:cxn modelId="{F5120A86-7A6E-48D2-9F0C-D04DBCF0A2A8}" type="presOf" srcId="{77E96771-13E4-4317-A1EB-EA97807B1C72}" destId="{590F85BA-04AD-4EC6-8C02-32F6F43C2CE8}" srcOrd="1" destOrd="0" presId="urn:microsoft.com/office/officeart/2005/8/layout/gear1"/>
    <dgm:cxn modelId="{7C762A98-9998-4FAA-A777-6CE47EC12B42}" srcId="{DD0266A3-6C7E-471B-B5E6-D53F8BF830EC}" destId="{2653F7F0-E95C-4B59-8025-4BCE2E629808}" srcOrd="0" destOrd="0" parTransId="{B115CA76-DBC6-426A-AC48-73C815414B79}" sibTransId="{31B0B0CA-DD11-4215-9E17-5F7374B2C83F}"/>
    <dgm:cxn modelId="{02D720A0-5B9F-4E72-8416-B270B25B075B}" type="presOf" srcId="{430E1781-0436-416C-B7F6-58A8A88B67C0}" destId="{9045284F-C0BE-4A26-8AC7-8EACF6F4C895}" srcOrd="3" destOrd="0" presId="urn:microsoft.com/office/officeart/2005/8/layout/gear1"/>
    <dgm:cxn modelId="{70F859A0-1E5B-46CB-8035-AF550B7D3BD6}" type="presOf" srcId="{2653F7F0-E95C-4B59-8025-4BCE2E629808}" destId="{7F468DE6-496B-4E55-91B5-C7D75ECDA434}" srcOrd="2" destOrd="0" presId="urn:microsoft.com/office/officeart/2005/8/layout/gear1"/>
    <dgm:cxn modelId="{EC3FB7A2-7974-4558-9978-B0272A60B08F}" type="presOf" srcId="{77E96771-13E4-4317-A1EB-EA97807B1C72}" destId="{92A360C9-72BF-4B9F-8EE6-63E2804FFA46}" srcOrd="0" destOrd="0" presId="urn:microsoft.com/office/officeart/2005/8/layout/gear1"/>
    <dgm:cxn modelId="{97BDE9AA-4964-4F2D-934A-CCA25C1121DC}" type="presOf" srcId="{430E1781-0436-416C-B7F6-58A8A88B67C0}" destId="{8BAA77FB-B5F1-4082-99E6-CC10DA2AD85B}" srcOrd="1" destOrd="0" presId="urn:microsoft.com/office/officeart/2005/8/layout/gear1"/>
    <dgm:cxn modelId="{8FFB63C6-64FB-4A45-9147-DA209BBF41BA}" type="presOf" srcId="{31B0B0CA-DD11-4215-9E17-5F7374B2C83F}" destId="{0ABB4701-DD03-4BB3-86DF-1311CE87C0F8}" srcOrd="0" destOrd="0" presId="urn:microsoft.com/office/officeart/2005/8/layout/gear1"/>
    <dgm:cxn modelId="{1FF0B8D6-E595-4FC2-A09F-EAC86CA42F61}" type="presOf" srcId="{430E1781-0436-416C-B7F6-58A8A88B67C0}" destId="{2530F61F-A127-41D3-B3D7-B96ED912E909}" srcOrd="2" destOrd="0" presId="urn:microsoft.com/office/officeart/2005/8/layout/gear1"/>
    <dgm:cxn modelId="{EE8B7CE0-E47A-4F89-B58F-C0C06A87FDF9}" type="presOf" srcId="{77E96771-13E4-4317-A1EB-EA97807B1C72}" destId="{F946DC96-B798-4148-9C6C-A96CDAFE2CE7}" srcOrd="2" destOrd="0" presId="urn:microsoft.com/office/officeart/2005/8/layout/gear1"/>
    <dgm:cxn modelId="{306A68E3-FD33-4CB4-A4DE-BC29373D8A91}" type="presOf" srcId="{4B74D6B8-9C2D-4FBD-A68E-36AB9E88BC69}" destId="{24A641EE-C60C-4809-926E-83B2D9DF4AC9}" srcOrd="0" destOrd="0" presId="urn:microsoft.com/office/officeart/2005/8/layout/gear1"/>
    <dgm:cxn modelId="{865EDE22-6060-4CE2-8506-558CFD3F505B}" type="presParOf" srcId="{EFB89DDA-A2FD-419B-8BD2-D1267110A059}" destId="{1830FF61-90E6-46BE-921C-876336773A8A}" srcOrd="0" destOrd="0" presId="urn:microsoft.com/office/officeart/2005/8/layout/gear1"/>
    <dgm:cxn modelId="{A3A810B2-BDE4-4C72-BAC8-B137AF70915A}" type="presParOf" srcId="{EFB89DDA-A2FD-419B-8BD2-D1267110A059}" destId="{B0D93125-70F6-4D1B-B833-74E7EE9DBAD9}" srcOrd="1" destOrd="0" presId="urn:microsoft.com/office/officeart/2005/8/layout/gear1"/>
    <dgm:cxn modelId="{C8F4B348-97E2-4EF1-9886-00848EC420FF}" type="presParOf" srcId="{EFB89DDA-A2FD-419B-8BD2-D1267110A059}" destId="{7F468DE6-496B-4E55-91B5-C7D75ECDA434}" srcOrd="2" destOrd="0" presId="urn:microsoft.com/office/officeart/2005/8/layout/gear1"/>
    <dgm:cxn modelId="{42A38DB4-CBC8-4661-ADB7-6767F287F9C5}" type="presParOf" srcId="{EFB89DDA-A2FD-419B-8BD2-D1267110A059}" destId="{92A360C9-72BF-4B9F-8EE6-63E2804FFA46}" srcOrd="3" destOrd="0" presId="urn:microsoft.com/office/officeart/2005/8/layout/gear1"/>
    <dgm:cxn modelId="{EBF73848-62C9-41BD-85FB-490EC3BDEA13}" type="presParOf" srcId="{EFB89DDA-A2FD-419B-8BD2-D1267110A059}" destId="{590F85BA-04AD-4EC6-8C02-32F6F43C2CE8}" srcOrd="4" destOrd="0" presId="urn:microsoft.com/office/officeart/2005/8/layout/gear1"/>
    <dgm:cxn modelId="{B9FBC7DD-E488-4137-A3A0-FF533F15FF14}" type="presParOf" srcId="{EFB89DDA-A2FD-419B-8BD2-D1267110A059}" destId="{F946DC96-B798-4148-9C6C-A96CDAFE2CE7}" srcOrd="5" destOrd="0" presId="urn:microsoft.com/office/officeart/2005/8/layout/gear1"/>
    <dgm:cxn modelId="{12394402-ED06-4A6D-8E0F-BE4301F8B625}" type="presParOf" srcId="{EFB89DDA-A2FD-419B-8BD2-D1267110A059}" destId="{CA70DCC4-E950-4FC4-BC56-8225D56FA700}" srcOrd="6" destOrd="0" presId="urn:microsoft.com/office/officeart/2005/8/layout/gear1"/>
    <dgm:cxn modelId="{CE2B71B2-DBB9-45E8-916C-865190F6CE17}" type="presParOf" srcId="{EFB89DDA-A2FD-419B-8BD2-D1267110A059}" destId="{8BAA77FB-B5F1-4082-99E6-CC10DA2AD85B}" srcOrd="7" destOrd="0" presId="urn:microsoft.com/office/officeart/2005/8/layout/gear1"/>
    <dgm:cxn modelId="{24FE86F3-ADB3-44F1-AF68-15E20DF963D4}" type="presParOf" srcId="{EFB89DDA-A2FD-419B-8BD2-D1267110A059}" destId="{2530F61F-A127-41D3-B3D7-B96ED912E909}" srcOrd="8" destOrd="0" presId="urn:microsoft.com/office/officeart/2005/8/layout/gear1"/>
    <dgm:cxn modelId="{FA0CEFCD-ECF4-45F6-AE89-A0DA2C5046EB}" type="presParOf" srcId="{EFB89DDA-A2FD-419B-8BD2-D1267110A059}" destId="{9045284F-C0BE-4A26-8AC7-8EACF6F4C895}" srcOrd="9" destOrd="0" presId="urn:microsoft.com/office/officeart/2005/8/layout/gear1"/>
    <dgm:cxn modelId="{8A76E696-5F25-4F98-8F62-1517658001CE}" type="presParOf" srcId="{EFB89DDA-A2FD-419B-8BD2-D1267110A059}" destId="{0ABB4701-DD03-4BB3-86DF-1311CE87C0F8}" srcOrd="10" destOrd="0" presId="urn:microsoft.com/office/officeart/2005/8/layout/gear1"/>
    <dgm:cxn modelId="{B274A3E2-C656-4574-806A-62C4265FA954}" type="presParOf" srcId="{EFB89DDA-A2FD-419B-8BD2-D1267110A059}" destId="{76E0C910-6FBF-438A-B7EE-DEC580F04AC3}" srcOrd="11" destOrd="0" presId="urn:microsoft.com/office/officeart/2005/8/layout/gear1"/>
    <dgm:cxn modelId="{FB5882AE-1F3C-48FE-90E5-534F26EA43E6}" type="presParOf" srcId="{EFB89DDA-A2FD-419B-8BD2-D1267110A059}" destId="{24A641EE-C60C-4809-926E-83B2D9DF4AC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32E953-B06B-4281-8C0C-2E31A90AA71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0A9749B-0A14-48DA-82B1-A276120C8130}">
      <dgm:prSet phldrT="[Text]"/>
      <dgm:spPr>
        <a:solidFill>
          <a:srgbClr val="FFC000">
            <a:alpha val="50000"/>
          </a:srgbClr>
        </a:solidFill>
      </dgm:spPr>
      <dgm:t>
        <a:bodyPr/>
        <a:lstStyle/>
        <a:p>
          <a:r>
            <a:rPr lang="en-US"/>
            <a:t>NGO</a:t>
          </a:r>
        </a:p>
      </dgm:t>
    </dgm:pt>
    <dgm:pt modelId="{F45666EB-96F7-43E6-B8CC-089FCF49467A}" type="parTrans" cxnId="{FB92A49F-2AFD-446D-9EBF-C70E1DFDBFA8}">
      <dgm:prSet/>
      <dgm:spPr/>
      <dgm:t>
        <a:bodyPr/>
        <a:lstStyle/>
        <a:p>
          <a:endParaRPr lang="en-US"/>
        </a:p>
      </dgm:t>
    </dgm:pt>
    <dgm:pt modelId="{EE80A624-4631-4EFE-8327-905BCA48A97B}" type="sibTrans" cxnId="{FB92A49F-2AFD-446D-9EBF-C70E1DFDBFA8}">
      <dgm:prSet/>
      <dgm:spPr/>
      <dgm:t>
        <a:bodyPr/>
        <a:lstStyle/>
        <a:p>
          <a:endParaRPr lang="en-US"/>
        </a:p>
      </dgm:t>
    </dgm:pt>
    <dgm:pt modelId="{4B3F86EB-EECE-4ECD-B2F0-B7E733483C82}">
      <dgm:prSet phldrT="[Text]"/>
      <dgm:spPr>
        <a:solidFill>
          <a:srgbClr val="C00000">
            <a:alpha val="50000"/>
          </a:srgbClr>
        </a:solidFill>
      </dgm:spPr>
      <dgm:t>
        <a:bodyPr/>
        <a:lstStyle/>
        <a:p>
          <a:r>
            <a:rPr lang="en-US" dirty="0"/>
            <a:t>Funder 1 requires PG1 format</a:t>
          </a:r>
        </a:p>
      </dgm:t>
    </dgm:pt>
    <dgm:pt modelId="{BEB8BC97-5D43-416E-A05E-10A18023CAF3}" type="parTrans" cxnId="{67BF605C-2EA5-410D-8CE0-9D145B127919}">
      <dgm:prSet/>
      <dgm:spPr/>
      <dgm:t>
        <a:bodyPr/>
        <a:lstStyle/>
        <a:p>
          <a:endParaRPr lang="en-US"/>
        </a:p>
      </dgm:t>
    </dgm:pt>
    <dgm:pt modelId="{C2F97C8E-EED9-4904-BA6B-44A5CF78EB40}" type="sibTrans" cxnId="{67BF605C-2EA5-410D-8CE0-9D145B127919}">
      <dgm:prSet/>
      <dgm:spPr/>
      <dgm:t>
        <a:bodyPr/>
        <a:lstStyle/>
        <a:p>
          <a:endParaRPr lang="en-US"/>
        </a:p>
      </dgm:t>
    </dgm:pt>
    <dgm:pt modelId="{F07E5E75-B84C-49EC-8A06-2E67FBE3C552}">
      <dgm:prSet phldrT="[Text]"/>
      <dgm:spPr>
        <a:solidFill>
          <a:srgbClr val="C00000">
            <a:alpha val="50000"/>
          </a:srgbClr>
        </a:solidFill>
      </dgm:spPr>
      <dgm:t>
        <a:bodyPr/>
        <a:lstStyle/>
        <a:p>
          <a:r>
            <a:rPr lang="en-US" dirty="0"/>
            <a:t>Funder 2 allows PG1 format</a:t>
          </a:r>
        </a:p>
      </dgm:t>
    </dgm:pt>
    <dgm:pt modelId="{E8BA8AB7-8B93-42B5-B638-3410DDB91EAD}" type="parTrans" cxnId="{16CCFB3E-9816-46C5-9293-1FA680FB3820}">
      <dgm:prSet/>
      <dgm:spPr/>
      <dgm:t>
        <a:bodyPr/>
        <a:lstStyle/>
        <a:p>
          <a:endParaRPr lang="en-US"/>
        </a:p>
      </dgm:t>
    </dgm:pt>
    <dgm:pt modelId="{D92F4E42-6D75-4BDB-82DE-E83B87B076B5}" type="sibTrans" cxnId="{16CCFB3E-9816-46C5-9293-1FA680FB3820}">
      <dgm:prSet/>
      <dgm:spPr/>
      <dgm:t>
        <a:bodyPr/>
        <a:lstStyle/>
        <a:p>
          <a:endParaRPr lang="en-US"/>
        </a:p>
      </dgm:t>
    </dgm:pt>
    <dgm:pt modelId="{9BD42CF0-E6AE-4C9C-A569-B63BB65AF395}">
      <dgm:prSet phldrT="[Text]"/>
      <dgm:spPr>
        <a:solidFill>
          <a:srgbClr val="006A7F">
            <a:alpha val="50000"/>
          </a:srgbClr>
        </a:solidFill>
      </dgm:spPr>
      <dgm:t>
        <a:bodyPr/>
        <a:lstStyle/>
        <a:p>
          <a:r>
            <a:rPr lang="en-US"/>
            <a:t>Regulator allows use of INPAS</a:t>
          </a:r>
        </a:p>
      </dgm:t>
    </dgm:pt>
    <dgm:pt modelId="{440D8E5F-56D7-407D-A4BB-310B9D543DD4}" type="parTrans" cxnId="{B642832D-02B3-4DEC-9852-ADCA61126465}">
      <dgm:prSet/>
      <dgm:spPr/>
      <dgm:t>
        <a:bodyPr/>
        <a:lstStyle/>
        <a:p>
          <a:endParaRPr lang="en-US"/>
        </a:p>
      </dgm:t>
    </dgm:pt>
    <dgm:pt modelId="{1D8D0F69-F4D5-4794-B5BE-980CCD25C000}" type="sibTrans" cxnId="{B642832D-02B3-4DEC-9852-ADCA61126465}">
      <dgm:prSet/>
      <dgm:spPr/>
      <dgm:t>
        <a:bodyPr/>
        <a:lstStyle/>
        <a:p>
          <a:endParaRPr lang="en-US"/>
        </a:p>
      </dgm:t>
    </dgm:pt>
    <dgm:pt modelId="{FAADEA5E-E986-4C4C-A8DB-DA300D1A73F5}">
      <dgm:prSet phldrT="[Text]"/>
      <dgm:spPr>
        <a:solidFill>
          <a:srgbClr val="C00000">
            <a:alpha val="50000"/>
          </a:srgbClr>
        </a:solidFill>
      </dgm:spPr>
      <dgm:t>
        <a:bodyPr/>
        <a:lstStyle/>
        <a:p>
          <a:r>
            <a:rPr lang="en-US"/>
            <a:t>Funder 3 requires use of INPAS</a:t>
          </a:r>
        </a:p>
      </dgm:t>
    </dgm:pt>
    <dgm:pt modelId="{2B165E7C-52F1-4564-A355-09FCC44A7EDE}" type="parTrans" cxnId="{405E66F2-E8D5-4E4A-B9AC-44BAFAF565F7}">
      <dgm:prSet/>
      <dgm:spPr/>
      <dgm:t>
        <a:bodyPr/>
        <a:lstStyle/>
        <a:p>
          <a:endParaRPr lang="en-US"/>
        </a:p>
      </dgm:t>
    </dgm:pt>
    <dgm:pt modelId="{7AEC11A7-B8F4-4A25-A1E6-B0907F999FC2}" type="sibTrans" cxnId="{405E66F2-E8D5-4E4A-B9AC-44BAFAF565F7}">
      <dgm:prSet/>
      <dgm:spPr/>
      <dgm:t>
        <a:bodyPr/>
        <a:lstStyle/>
        <a:p>
          <a:endParaRPr lang="en-US"/>
        </a:p>
      </dgm:t>
    </dgm:pt>
    <dgm:pt modelId="{91D06A48-0289-4240-9522-B477D681695D}">
      <dgm:prSet phldrT="[Text]"/>
      <dgm:spPr>
        <a:solidFill>
          <a:srgbClr val="C00000">
            <a:alpha val="50000"/>
          </a:srgbClr>
        </a:solidFill>
      </dgm:spPr>
      <dgm:t>
        <a:bodyPr/>
        <a:lstStyle/>
        <a:p>
          <a:r>
            <a:rPr lang="en-US"/>
            <a:t>Funder 3 requires SS</a:t>
          </a:r>
        </a:p>
      </dgm:t>
    </dgm:pt>
    <dgm:pt modelId="{6E9612F0-D707-42B4-B7F2-087EE2400527}" type="parTrans" cxnId="{DA9CE47E-244B-4ED0-B55E-5243E4D64A36}">
      <dgm:prSet/>
      <dgm:spPr/>
      <dgm:t>
        <a:bodyPr/>
        <a:lstStyle/>
        <a:p>
          <a:endParaRPr lang="en-US"/>
        </a:p>
      </dgm:t>
    </dgm:pt>
    <dgm:pt modelId="{0CB5A211-8BF1-4949-AD4F-30E3D365E6DB}" type="sibTrans" cxnId="{DA9CE47E-244B-4ED0-B55E-5243E4D64A36}">
      <dgm:prSet/>
      <dgm:spPr/>
      <dgm:t>
        <a:bodyPr/>
        <a:lstStyle/>
        <a:p>
          <a:endParaRPr lang="en-US"/>
        </a:p>
      </dgm:t>
    </dgm:pt>
    <dgm:pt modelId="{E84B9F00-4875-4337-AD78-6B8736D1BF0F}">
      <dgm:prSet phldrT="[Text]"/>
      <dgm:spPr>
        <a:solidFill>
          <a:srgbClr val="006A7F">
            <a:alpha val="50000"/>
          </a:srgbClr>
        </a:solidFill>
      </dgm:spPr>
      <dgm:t>
        <a:bodyPr/>
        <a:lstStyle/>
        <a:p>
          <a:r>
            <a:rPr lang="en-US"/>
            <a:t>Regulator requires use of INPAS</a:t>
          </a:r>
        </a:p>
      </dgm:t>
    </dgm:pt>
    <dgm:pt modelId="{48753F90-B8F1-4869-8C10-C8A62C3D3A1A}" type="parTrans" cxnId="{94B5F74B-BA52-46EA-8147-5E9FDB9C505C}">
      <dgm:prSet/>
      <dgm:spPr/>
      <dgm:t>
        <a:bodyPr/>
        <a:lstStyle/>
        <a:p>
          <a:endParaRPr lang="en-US"/>
        </a:p>
      </dgm:t>
    </dgm:pt>
    <dgm:pt modelId="{C2740F2F-86E5-4A55-883B-86AE791DCD46}" type="sibTrans" cxnId="{94B5F74B-BA52-46EA-8147-5E9FDB9C505C}">
      <dgm:prSet/>
      <dgm:spPr/>
      <dgm:t>
        <a:bodyPr/>
        <a:lstStyle/>
        <a:p>
          <a:endParaRPr lang="en-US"/>
        </a:p>
      </dgm:t>
    </dgm:pt>
    <dgm:pt modelId="{C2DE3ECE-B13F-42C0-84EE-94246845D349}" type="pres">
      <dgm:prSet presAssocID="{6532E953-B06B-4281-8C0C-2E31A90AA717}" presName="composite" presStyleCnt="0">
        <dgm:presLayoutVars>
          <dgm:chMax val="1"/>
          <dgm:dir/>
          <dgm:resizeHandles val="exact"/>
        </dgm:presLayoutVars>
      </dgm:prSet>
      <dgm:spPr/>
    </dgm:pt>
    <dgm:pt modelId="{4585BF0A-E2D0-4B24-9363-7C12CE3F4FF2}" type="pres">
      <dgm:prSet presAssocID="{6532E953-B06B-4281-8C0C-2E31A90AA717}" presName="radial" presStyleCnt="0">
        <dgm:presLayoutVars>
          <dgm:animLvl val="ctr"/>
        </dgm:presLayoutVars>
      </dgm:prSet>
      <dgm:spPr/>
    </dgm:pt>
    <dgm:pt modelId="{DF582CF2-D62B-4B79-B91E-544232A84B35}" type="pres">
      <dgm:prSet presAssocID="{C0A9749B-0A14-48DA-82B1-A276120C8130}" presName="centerShape" presStyleLbl="vennNode1" presStyleIdx="0" presStyleCnt="7"/>
      <dgm:spPr/>
    </dgm:pt>
    <dgm:pt modelId="{866D4DCD-E8B8-411C-BC62-23A40F77C66A}" type="pres">
      <dgm:prSet presAssocID="{4B3F86EB-EECE-4ECD-B2F0-B7E733483C82}" presName="node" presStyleLbl="vennNode1" presStyleIdx="1" presStyleCnt="7">
        <dgm:presLayoutVars>
          <dgm:bulletEnabled val="1"/>
        </dgm:presLayoutVars>
      </dgm:prSet>
      <dgm:spPr/>
    </dgm:pt>
    <dgm:pt modelId="{F43B825D-CDB8-4E7E-A25A-78F943DFF2F7}" type="pres">
      <dgm:prSet presAssocID="{F07E5E75-B84C-49EC-8A06-2E67FBE3C552}" presName="node" presStyleLbl="vennNode1" presStyleIdx="2" presStyleCnt="7">
        <dgm:presLayoutVars>
          <dgm:bulletEnabled val="1"/>
        </dgm:presLayoutVars>
      </dgm:prSet>
      <dgm:spPr/>
    </dgm:pt>
    <dgm:pt modelId="{D949148E-13C2-4D7A-AEF5-3B3202C8CEFB}" type="pres">
      <dgm:prSet presAssocID="{9BD42CF0-E6AE-4C9C-A569-B63BB65AF395}" presName="node" presStyleLbl="vennNode1" presStyleIdx="3" presStyleCnt="7">
        <dgm:presLayoutVars>
          <dgm:bulletEnabled val="1"/>
        </dgm:presLayoutVars>
      </dgm:prSet>
      <dgm:spPr/>
    </dgm:pt>
    <dgm:pt modelId="{118A2E50-ABBA-44A2-8970-C611F3F504DF}" type="pres">
      <dgm:prSet presAssocID="{91D06A48-0289-4240-9522-B477D681695D}" presName="node" presStyleLbl="vennNode1" presStyleIdx="4" presStyleCnt="7">
        <dgm:presLayoutVars>
          <dgm:bulletEnabled val="1"/>
        </dgm:presLayoutVars>
      </dgm:prSet>
      <dgm:spPr/>
    </dgm:pt>
    <dgm:pt modelId="{AB6EFB3B-EE8C-4624-AAE5-D3EE7428DA68}" type="pres">
      <dgm:prSet presAssocID="{FAADEA5E-E986-4C4C-A8DB-DA300D1A73F5}" presName="node" presStyleLbl="vennNode1" presStyleIdx="5" presStyleCnt="7">
        <dgm:presLayoutVars>
          <dgm:bulletEnabled val="1"/>
        </dgm:presLayoutVars>
      </dgm:prSet>
      <dgm:spPr/>
    </dgm:pt>
    <dgm:pt modelId="{5D27B5A2-D6DC-4174-B011-2923D12A3651}" type="pres">
      <dgm:prSet presAssocID="{E84B9F00-4875-4337-AD78-6B8736D1BF0F}" presName="node" presStyleLbl="vennNode1" presStyleIdx="6" presStyleCnt="7">
        <dgm:presLayoutVars>
          <dgm:bulletEnabled val="1"/>
        </dgm:presLayoutVars>
      </dgm:prSet>
      <dgm:spPr/>
    </dgm:pt>
  </dgm:ptLst>
  <dgm:cxnLst>
    <dgm:cxn modelId="{BD6C8515-EA40-476B-9416-C24D032430C8}" type="presOf" srcId="{FAADEA5E-E986-4C4C-A8DB-DA300D1A73F5}" destId="{AB6EFB3B-EE8C-4624-AAE5-D3EE7428DA68}" srcOrd="0" destOrd="0" presId="urn:microsoft.com/office/officeart/2005/8/layout/radial3"/>
    <dgm:cxn modelId="{7AF8E824-8C53-4DF7-A7EE-5B22080B550F}" type="presOf" srcId="{6532E953-B06B-4281-8C0C-2E31A90AA717}" destId="{C2DE3ECE-B13F-42C0-84EE-94246845D349}" srcOrd="0" destOrd="0" presId="urn:microsoft.com/office/officeart/2005/8/layout/radial3"/>
    <dgm:cxn modelId="{B642832D-02B3-4DEC-9852-ADCA61126465}" srcId="{C0A9749B-0A14-48DA-82B1-A276120C8130}" destId="{9BD42CF0-E6AE-4C9C-A569-B63BB65AF395}" srcOrd="2" destOrd="0" parTransId="{440D8E5F-56D7-407D-A4BB-310B9D543DD4}" sibTransId="{1D8D0F69-F4D5-4794-B5BE-980CCD25C000}"/>
    <dgm:cxn modelId="{16CCFB3E-9816-46C5-9293-1FA680FB3820}" srcId="{C0A9749B-0A14-48DA-82B1-A276120C8130}" destId="{F07E5E75-B84C-49EC-8A06-2E67FBE3C552}" srcOrd="1" destOrd="0" parTransId="{E8BA8AB7-8B93-42B5-B638-3410DDB91EAD}" sibTransId="{D92F4E42-6D75-4BDB-82DE-E83B87B076B5}"/>
    <dgm:cxn modelId="{4808FA40-2855-4811-BF46-3DCA2347A8E9}" type="presOf" srcId="{91D06A48-0289-4240-9522-B477D681695D}" destId="{118A2E50-ABBA-44A2-8970-C611F3F504DF}" srcOrd="0" destOrd="0" presId="urn:microsoft.com/office/officeart/2005/8/layout/radial3"/>
    <dgm:cxn modelId="{E8735B5C-4505-421E-BBFA-B1A90D34C673}" type="presOf" srcId="{4B3F86EB-EECE-4ECD-B2F0-B7E733483C82}" destId="{866D4DCD-E8B8-411C-BC62-23A40F77C66A}" srcOrd="0" destOrd="0" presId="urn:microsoft.com/office/officeart/2005/8/layout/radial3"/>
    <dgm:cxn modelId="{67BF605C-2EA5-410D-8CE0-9D145B127919}" srcId="{C0A9749B-0A14-48DA-82B1-A276120C8130}" destId="{4B3F86EB-EECE-4ECD-B2F0-B7E733483C82}" srcOrd="0" destOrd="0" parTransId="{BEB8BC97-5D43-416E-A05E-10A18023CAF3}" sibTransId="{C2F97C8E-EED9-4904-BA6B-44A5CF78EB40}"/>
    <dgm:cxn modelId="{4E31894A-E357-4F6E-B838-4055EAB877E9}" type="presOf" srcId="{9BD42CF0-E6AE-4C9C-A569-B63BB65AF395}" destId="{D949148E-13C2-4D7A-AEF5-3B3202C8CEFB}" srcOrd="0" destOrd="0" presId="urn:microsoft.com/office/officeart/2005/8/layout/radial3"/>
    <dgm:cxn modelId="{94B5F74B-BA52-46EA-8147-5E9FDB9C505C}" srcId="{C0A9749B-0A14-48DA-82B1-A276120C8130}" destId="{E84B9F00-4875-4337-AD78-6B8736D1BF0F}" srcOrd="5" destOrd="0" parTransId="{48753F90-B8F1-4869-8C10-C8A62C3D3A1A}" sibTransId="{C2740F2F-86E5-4A55-883B-86AE791DCD46}"/>
    <dgm:cxn modelId="{CDDF6E6D-01DA-4367-A7A5-8AD1214F3E18}" type="presOf" srcId="{C0A9749B-0A14-48DA-82B1-A276120C8130}" destId="{DF582CF2-D62B-4B79-B91E-544232A84B35}" srcOrd="0" destOrd="0" presId="urn:microsoft.com/office/officeart/2005/8/layout/radial3"/>
    <dgm:cxn modelId="{DA9CE47E-244B-4ED0-B55E-5243E4D64A36}" srcId="{C0A9749B-0A14-48DA-82B1-A276120C8130}" destId="{91D06A48-0289-4240-9522-B477D681695D}" srcOrd="3" destOrd="0" parTransId="{6E9612F0-D707-42B4-B7F2-087EE2400527}" sibTransId="{0CB5A211-8BF1-4949-AD4F-30E3D365E6DB}"/>
    <dgm:cxn modelId="{FB92A49F-2AFD-446D-9EBF-C70E1DFDBFA8}" srcId="{6532E953-B06B-4281-8C0C-2E31A90AA717}" destId="{C0A9749B-0A14-48DA-82B1-A276120C8130}" srcOrd="0" destOrd="0" parTransId="{F45666EB-96F7-43E6-B8CC-089FCF49467A}" sibTransId="{EE80A624-4631-4EFE-8327-905BCA48A97B}"/>
    <dgm:cxn modelId="{E50FC6DE-5356-4662-8205-710D1EEE4AFB}" type="presOf" srcId="{E84B9F00-4875-4337-AD78-6B8736D1BF0F}" destId="{5D27B5A2-D6DC-4174-B011-2923D12A3651}" srcOrd="0" destOrd="0" presId="urn:microsoft.com/office/officeart/2005/8/layout/radial3"/>
    <dgm:cxn modelId="{405E66F2-E8D5-4E4A-B9AC-44BAFAF565F7}" srcId="{C0A9749B-0A14-48DA-82B1-A276120C8130}" destId="{FAADEA5E-E986-4C4C-A8DB-DA300D1A73F5}" srcOrd="4" destOrd="0" parTransId="{2B165E7C-52F1-4564-A355-09FCC44A7EDE}" sibTransId="{7AEC11A7-B8F4-4A25-A1E6-B0907F999FC2}"/>
    <dgm:cxn modelId="{70381EFE-A924-4727-8056-2700CB5A3555}" type="presOf" srcId="{F07E5E75-B84C-49EC-8A06-2E67FBE3C552}" destId="{F43B825D-CDB8-4E7E-A25A-78F943DFF2F7}" srcOrd="0" destOrd="0" presId="urn:microsoft.com/office/officeart/2005/8/layout/radial3"/>
    <dgm:cxn modelId="{CFC185A3-A37B-473D-99BB-C7171E8A8FEC}" type="presParOf" srcId="{C2DE3ECE-B13F-42C0-84EE-94246845D349}" destId="{4585BF0A-E2D0-4B24-9363-7C12CE3F4FF2}" srcOrd="0" destOrd="0" presId="urn:microsoft.com/office/officeart/2005/8/layout/radial3"/>
    <dgm:cxn modelId="{D785BEDF-CF2B-43E5-B42D-31C75649F85E}" type="presParOf" srcId="{4585BF0A-E2D0-4B24-9363-7C12CE3F4FF2}" destId="{DF582CF2-D62B-4B79-B91E-544232A84B35}" srcOrd="0" destOrd="0" presId="urn:microsoft.com/office/officeart/2005/8/layout/radial3"/>
    <dgm:cxn modelId="{643FB025-B930-4AF3-B943-7641C4F03D70}" type="presParOf" srcId="{4585BF0A-E2D0-4B24-9363-7C12CE3F4FF2}" destId="{866D4DCD-E8B8-411C-BC62-23A40F77C66A}" srcOrd="1" destOrd="0" presId="urn:microsoft.com/office/officeart/2005/8/layout/radial3"/>
    <dgm:cxn modelId="{49613C75-8FEE-4C9B-B72F-1EB784AECAEB}" type="presParOf" srcId="{4585BF0A-E2D0-4B24-9363-7C12CE3F4FF2}" destId="{F43B825D-CDB8-4E7E-A25A-78F943DFF2F7}" srcOrd="2" destOrd="0" presId="urn:microsoft.com/office/officeart/2005/8/layout/radial3"/>
    <dgm:cxn modelId="{FA106ED9-3449-421B-804E-432AE8E8DD12}" type="presParOf" srcId="{4585BF0A-E2D0-4B24-9363-7C12CE3F4FF2}" destId="{D949148E-13C2-4D7A-AEF5-3B3202C8CEFB}" srcOrd="3" destOrd="0" presId="urn:microsoft.com/office/officeart/2005/8/layout/radial3"/>
    <dgm:cxn modelId="{07C6BC45-A352-49C5-B94D-B83189052D2B}" type="presParOf" srcId="{4585BF0A-E2D0-4B24-9363-7C12CE3F4FF2}" destId="{118A2E50-ABBA-44A2-8970-C611F3F504DF}" srcOrd="4" destOrd="0" presId="urn:microsoft.com/office/officeart/2005/8/layout/radial3"/>
    <dgm:cxn modelId="{FD0BCDFF-F559-45C0-8FB7-981BF74A094E}" type="presParOf" srcId="{4585BF0A-E2D0-4B24-9363-7C12CE3F4FF2}" destId="{AB6EFB3B-EE8C-4624-AAE5-D3EE7428DA68}" srcOrd="5" destOrd="0" presId="urn:microsoft.com/office/officeart/2005/8/layout/radial3"/>
    <dgm:cxn modelId="{1241F26D-9F21-4BB9-AF8D-2033753BB5DE}" type="presParOf" srcId="{4585BF0A-E2D0-4B24-9363-7C12CE3F4FF2}" destId="{5D27B5A2-D6DC-4174-B011-2923D12A3651}"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42BDD-E5DD-4FA6-B575-3EC2A30BE2B4}">
      <dsp:nvSpPr>
        <dsp:cNvPr id="0" name=""/>
        <dsp:cNvSpPr/>
      </dsp:nvSpPr>
      <dsp:spPr>
        <a:xfrm>
          <a:off x="3286" y="217814"/>
          <a:ext cx="3203971" cy="1133092"/>
        </a:xfrm>
        <a:prstGeom prst="rect">
          <a:avLst/>
        </a:prstGeom>
        <a:solidFill>
          <a:srgbClr val="00616C"/>
        </a:solidFill>
        <a:ln w="57150" cap="flat" cmpd="sng" algn="ctr">
          <a:solidFill>
            <a:srgbClr val="003A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a:t>IFRS     </a:t>
          </a:r>
          <a:r>
            <a:rPr lang="en-GB" sz="2600" kern="1200"/>
            <a:t>    </a:t>
          </a:r>
          <a:r>
            <a:rPr lang="en-GB" sz="2600" kern="1200">
              <a:solidFill>
                <a:srgbClr val="8DCFD6"/>
              </a:solidFill>
            </a:rPr>
            <a:t>(Corporates)</a:t>
          </a:r>
          <a:endParaRPr lang="en-US" sz="2600" kern="1200">
            <a:solidFill>
              <a:srgbClr val="8DCFD6"/>
            </a:solidFill>
          </a:endParaRPr>
        </a:p>
      </dsp:txBody>
      <dsp:txXfrm>
        <a:off x="3286" y="217814"/>
        <a:ext cx="3203971" cy="1133092"/>
      </dsp:txXfrm>
    </dsp:sp>
    <dsp:sp modelId="{87269A2A-519A-499E-A41F-CB04A2F4F7DD}">
      <dsp:nvSpPr>
        <dsp:cNvPr id="0" name=""/>
        <dsp:cNvSpPr/>
      </dsp:nvSpPr>
      <dsp:spPr>
        <a:xfrm>
          <a:off x="3286" y="1350907"/>
          <a:ext cx="3203971" cy="3074399"/>
        </a:xfrm>
        <a:prstGeom prst="rect">
          <a:avLst/>
        </a:prstGeom>
        <a:noFill/>
        <a:ln w="57150" cap="flat" cmpd="sng" algn="ctr">
          <a:solidFill>
            <a:srgbClr val="003A4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a:solidFill>
                <a:srgbClr val="8DCFD6"/>
              </a:solidFill>
            </a:rPr>
            <a:t>Name: </a:t>
          </a:r>
          <a:r>
            <a:rPr lang="en-GB" sz="2800" kern="1200"/>
            <a:t>International Financial Reporting Standards and IFRS for SMEs</a:t>
          </a:r>
          <a:endParaRPr lang="en-US" sz="2800" kern="1200"/>
        </a:p>
        <a:p>
          <a:pPr marL="285750" lvl="1" indent="-285750" algn="l" defTabSz="1244600">
            <a:lnSpc>
              <a:spcPct val="90000"/>
            </a:lnSpc>
            <a:spcBef>
              <a:spcPct val="0"/>
            </a:spcBef>
            <a:spcAft>
              <a:spcPct val="15000"/>
            </a:spcAft>
            <a:buChar char="•"/>
          </a:pPr>
          <a:r>
            <a:rPr lang="en-GB" sz="2800" kern="1200">
              <a:solidFill>
                <a:srgbClr val="8DCFD6"/>
              </a:solidFill>
            </a:rPr>
            <a:t>Since 1973</a:t>
          </a:r>
          <a:endParaRPr lang="en-US" sz="2800" kern="1200">
            <a:solidFill>
              <a:srgbClr val="8DCFD6"/>
            </a:solidFill>
          </a:endParaRPr>
        </a:p>
      </dsp:txBody>
      <dsp:txXfrm>
        <a:off x="3286" y="1350907"/>
        <a:ext cx="3203971" cy="3074399"/>
      </dsp:txXfrm>
    </dsp:sp>
    <dsp:sp modelId="{9533DB2B-D57E-47A9-9622-85CE7CC3456F}">
      <dsp:nvSpPr>
        <dsp:cNvPr id="0" name=""/>
        <dsp:cNvSpPr/>
      </dsp:nvSpPr>
      <dsp:spPr>
        <a:xfrm>
          <a:off x="3655814" y="217814"/>
          <a:ext cx="3203971" cy="1133092"/>
        </a:xfrm>
        <a:prstGeom prst="rect">
          <a:avLst/>
        </a:prstGeom>
        <a:solidFill>
          <a:srgbClr val="00616C"/>
        </a:solidFill>
        <a:ln w="57150" cap="flat" cmpd="sng" algn="ctr">
          <a:solidFill>
            <a:srgbClr val="003A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a:t>IPSAS</a:t>
          </a:r>
          <a:r>
            <a:rPr lang="en-GB" sz="2600" kern="1200"/>
            <a:t> </a:t>
          </a:r>
          <a:r>
            <a:rPr lang="en-GB" sz="2600" kern="1200">
              <a:solidFill>
                <a:srgbClr val="8DCFD6"/>
              </a:solidFill>
            </a:rPr>
            <a:t>(Governments)</a:t>
          </a:r>
          <a:endParaRPr lang="en-US" sz="2600" kern="1200">
            <a:solidFill>
              <a:srgbClr val="8DCFD6"/>
            </a:solidFill>
          </a:endParaRPr>
        </a:p>
      </dsp:txBody>
      <dsp:txXfrm>
        <a:off x="3655814" y="217814"/>
        <a:ext cx="3203971" cy="1133092"/>
      </dsp:txXfrm>
    </dsp:sp>
    <dsp:sp modelId="{BB8113AE-D0CC-4AA5-BF88-3749D32FF704}">
      <dsp:nvSpPr>
        <dsp:cNvPr id="0" name=""/>
        <dsp:cNvSpPr/>
      </dsp:nvSpPr>
      <dsp:spPr>
        <a:xfrm>
          <a:off x="3655814" y="1350907"/>
          <a:ext cx="3203971" cy="3074399"/>
        </a:xfrm>
        <a:prstGeom prst="rect">
          <a:avLst/>
        </a:prstGeom>
        <a:noFill/>
        <a:ln w="57150" cap="flat" cmpd="sng" algn="ctr">
          <a:solidFill>
            <a:srgbClr val="003A4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a:solidFill>
                <a:srgbClr val="8DCFD6"/>
              </a:solidFill>
            </a:rPr>
            <a:t>Name: </a:t>
          </a:r>
          <a:r>
            <a:rPr lang="en-GB" sz="2800" kern="1200"/>
            <a:t>International Public Sector Accounting Standards</a:t>
          </a:r>
          <a:endParaRPr lang="en-US" sz="2800" kern="1200"/>
        </a:p>
        <a:p>
          <a:pPr marL="285750" lvl="1" indent="-285750" algn="l" defTabSz="1244600">
            <a:lnSpc>
              <a:spcPct val="90000"/>
            </a:lnSpc>
            <a:spcBef>
              <a:spcPct val="0"/>
            </a:spcBef>
            <a:spcAft>
              <a:spcPct val="15000"/>
            </a:spcAft>
            <a:buChar char="•"/>
          </a:pPr>
          <a:r>
            <a:rPr lang="en-GB" sz="2800" kern="1200">
              <a:solidFill>
                <a:srgbClr val="8DCFD6"/>
              </a:solidFill>
            </a:rPr>
            <a:t>Since 1997</a:t>
          </a:r>
          <a:endParaRPr lang="en-US" sz="2800" kern="1200">
            <a:solidFill>
              <a:srgbClr val="8DCFD6"/>
            </a:solidFill>
          </a:endParaRPr>
        </a:p>
      </dsp:txBody>
      <dsp:txXfrm>
        <a:off x="3655814" y="1350907"/>
        <a:ext cx="3203971" cy="3074399"/>
      </dsp:txXfrm>
    </dsp:sp>
    <dsp:sp modelId="{378AE319-1528-4716-8C7D-57C4C5A73AE8}">
      <dsp:nvSpPr>
        <dsp:cNvPr id="0" name=""/>
        <dsp:cNvSpPr/>
      </dsp:nvSpPr>
      <dsp:spPr>
        <a:xfrm>
          <a:off x="7308342" y="217814"/>
          <a:ext cx="3203971" cy="1133092"/>
        </a:xfrm>
        <a:prstGeom prst="rect">
          <a:avLst/>
        </a:prstGeom>
        <a:solidFill>
          <a:srgbClr val="00616C"/>
        </a:solidFill>
        <a:ln w="5715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a:solidFill>
                <a:schemeClr val="bg1"/>
              </a:solidFill>
            </a:rPr>
            <a:t>INPAS</a:t>
          </a:r>
          <a:r>
            <a:rPr lang="en-GB" sz="3600" kern="1200"/>
            <a:t> </a:t>
          </a:r>
          <a:r>
            <a:rPr lang="en-GB" sz="2600" kern="1200"/>
            <a:t>                     </a:t>
          </a:r>
          <a:r>
            <a:rPr lang="en-GB" sz="2600" kern="1200">
              <a:solidFill>
                <a:srgbClr val="92D050"/>
              </a:solidFill>
            </a:rPr>
            <a:t>(Non-Profits)</a:t>
          </a:r>
          <a:endParaRPr lang="en-US" sz="2600" kern="1200">
            <a:solidFill>
              <a:srgbClr val="92D050"/>
            </a:solidFill>
          </a:endParaRPr>
        </a:p>
      </dsp:txBody>
      <dsp:txXfrm>
        <a:off x="7308342" y="217814"/>
        <a:ext cx="3203971" cy="1133092"/>
      </dsp:txXfrm>
    </dsp:sp>
    <dsp:sp modelId="{4E05EDD8-5892-4CA0-9867-7F9E83DE6235}">
      <dsp:nvSpPr>
        <dsp:cNvPr id="0" name=""/>
        <dsp:cNvSpPr/>
      </dsp:nvSpPr>
      <dsp:spPr>
        <a:xfrm>
          <a:off x="7308342" y="1350907"/>
          <a:ext cx="3203971" cy="3074399"/>
        </a:xfrm>
        <a:prstGeom prst="rect">
          <a:avLst/>
        </a:prstGeom>
        <a:noFill/>
        <a:ln w="57150" cap="flat" cmpd="sng" algn="ctr">
          <a:solidFill>
            <a:srgbClr val="92D05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a:solidFill>
                <a:srgbClr val="92D050"/>
              </a:solidFill>
            </a:rPr>
            <a:t>Name: </a:t>
          </a:r>
          <a:r>
            <a:rPr lang="en-GB" sz="2800" kern="1200"/>
            <a:t>International Non-Profit Accounting Standard</a:t>
          </a:r>
          <a:endParaRPr lang="en-US" sz="2800" kern="1200"/>
        </a:p>
        <a:p>
          <a:pPr marL="285750" lvl="1" indent="-285750" algn="l" defTabSz="1244600">
            <a:lnSpc>
              <a:spcPct val="90000"/>
            </a:lnSpc>
            <a:spcBef>
              <a:spcPct val="0"/>
            </a:spcBef>
            <a:spcAft>
              <a:spcPct val="15000"/>
            </a:spcAft>
            <a:buChar char="•"/>
          </a:pPr>
          <a:r>
            <a:rPr lang="en-GB" sz="2800" kern="1200">
              <a:solidFill>
                <a:srgbClr val="92D050"/>
              </a:solidFill>
            </a:rPr>
            <a:t>From 2025</a:t>
          </a:r>
          <a:endParaRPr lang="en-US" sz="2800" kern="1200">
            <a:solidFill>
              <a:srgbClr val="92D050"/>
            </a:solidFill>
          </a:endParaRPr>
        </a:p>
      </dsp:txBody>
      <dsp:txXfrm>
        <a:off x="7308342" y="1350907"/>
        <a:ext cx="3203971" cy="307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ADC72-FCB8-4EC5-8E0E-CAAD623A8188}">
      <dsp:nvSpPr>
        <dsp:cNvPr id="0" name=""/>
        <dsp:cNvSpPr/>
      </dsp:nvSpPr>
      <dsp:spPr>
        <a:xfrm>
          <a:off x="170715" y="212230"/>
          <a:ext cx="4210974" cy="4210974"/>
        </a:xfrm>
        <a:prstGeom prst="ellipse">
          <a:avLst/>
        </a:prstGeom>
        <a:solidFill>
          <a:srgbClr val="56A54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kern="1200"/>
            <a:t>INPAS</a:t>
          </a:r>
        </a:p>
        <a:p>
          <a:pPr marL="0" lvl="0" indent="0" algn="ctr" defTabSz="2133600">
            <a:lnSpc>
              <a:spcPct val="90000"/>
            </a:lnSpc>
            <a:spcBef>
              <a:spcPct val="0"/>
            </a:spcBef>
            <a:spcAft>
              <a:spcPct val="35000"/>
            </a:spcAft>
            <a:buNone/>
          </a:pPr>
          <a:r>
            <a:rPr lang="en-US" sz="1800" kern="1200"/>
            <a:t>International Non-Profit Accounting Standard</a:t>
          </a:r>
        </a:p>
      </dsp:txBody>
      <dsp:txXfrm>
        <a:off x="758734" y="708795"/>
        <a:ext cx="2427949" cy="3217845"/>
      </dsp:txXfrm>
    </dsp:sp>
    <dsp:sp modelId="{F4D8F0D4-378A-4404-AED8-223E66D4D810}">
      <dsp:nvSpPr>
        <dsp:cNvPr id="0" name=""/>
        <dsp:cNvSpPr/>
      </dsp:nvSpPr>
      <dsp:spPr>
        <a:xfrm>
          <a:off x="3227759" y="183722"/>
          <a:ext cx="4210974" cy="4210974"/>
        </a:xfrm>
        <a:prstGeom prst="ellipse">
          <a:avLst/>
        </a:prstGeom>
        <a:solidFill>
          <a:srgbClr val="0C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dirty="0"/>
            <a:t>HGR</a:t>
          </a:r>
        </a:p>
        <a:p>
          <a:pPr marL="0" lvl="0" indent="0" algn="ctr" defTabSz="2400300">
            <a:lnSpc>
              <a:spcPct val="90000"/>
            </a:lnSpc>
            <a:spcBef>
              <a:spcPct val="0"/>
            </a:spcBef>
            <a:spcAft>
              <a:spcPct val="35000"/>
            </a:spcAft>
            <a:buNone/>
          </a:pPr>
          <a:r>
            <a:rPr lang="en-US" sz="1800" kern="1200" dirty="0"/>
            <a:t>Practice Guide 1: Supplementary Statements for Grant Reporting</a:t>
          </a:r>
        </a:p>
      </dsp:txBody>
      <dsp:txXfrm>
        <a:off x="4422765" y="680286"/>
        <a:ext cx="2427949" cy="3217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92541-47E3-4C88-AC2E-33D17DF83436}">
      <dsp:nvSpPr>
        <dsp:cNvPr id="0" name=""/>
        <dsp:cNvSpPr/>
      </dsp:nvSpPr>
      <dsp:spPr>
        <a:xfrm>
          <a:off x="0" y="0"/>
          <a:ext cx="4370566" cy="4875742"/>
        </a:xfrm>
        <a:prstGeom prst="triangle">
          <a:avLst/>
        </a:prstGeom>
        <a:solidFill>
          <a:srgbClr val="8DC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D3F2B-CFF7-45A4-A40F-28C9110FC95C}">
      <dsp:nvSpPr>
        <dsp:cNvPr id="0" name=""/>
        <dsp:cNvSpPr/>
      </dsp:nvSpPr>
      <dsp:spPr>
        <a:xfrm>
          <a:off x="2185283" y="490193"/>
          <a:ext cx="2840868" cy="11541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Tier 1 NPOs – Full IFRS or equivalent</a:t>
          </a:r>
          <a:endParaRPr lang="en-GB" sz="2100" kern="1200"/>
        </a:p>
      </dsp:txBody>
      <dsp:txXfrm>
        <a:off x="2241625" y="546535"/>
        <a:ext cx="2728184" cy="1041495"/>
      </dsp:txXfrm>
    </dsp:sp>
    <dsp:sp modelId="{B88991B9-CBD9-4640-86B1-C05C068FF675}">
      <dsp:nvSpPr>
        <dsp:cNvPr id="0" name=""/>
        <dsp:cNvSpPr/>
      </dsp:nvSpPr>
      <dsp:spPr>
        <a:xfrm>
          <a:off x="2185283" y="1788645"/>
          <a:ext cx="2840868" cy="1154179"/>
        </a:xfrm>
        <a:prstGeom prst="roundRect">
          <a:avLst/>
        </a:prstGeom>
        <a:solidFill>
          <a:srgbClr val="92D050">
            <a:alpha val="90000"/>
          </a:srgbClr>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Tier 2 NPOs - INPAS</a:t>
          </a:r>
          <a:endParaRPr lang="en-GB" sz="2100" kern="1200"/>
        </a:p>
      </dsp:txBody>
      <dsp:txXfrm>
        <a:off x="2241625" y="1844987"/>
        <a:ext cx="2728184" cy="1041495"/>
      </dsp:txXfrm>
    </dsp:sp>
    <dsp:sp modelId="{BC85E55B-59C0-431F-A58A-E8978A7D3121}">
      <dsp:nvSpPr>
        <dsp:cNvPr id="0" name=""/>
        <dsp:cNvSpPr/>
      </dsp:nvSpPr>
      <dsp:spPr>
        <a:xfrm>
          <a:off x="2185283" y="3087096"/>
          <a:ext cx="2840868" cy="11541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Tier 3 NPOs – cash based likely to be sufficient</a:t>
          </a:r>
          <a:endParaRPr lang="en-GB" sz="2100" kern="1200"/>
        </a:p>
      </dsp:txBody>
      <dsp:txXfrm>
        <a:off x="2241625" y="3143438"/>
        <a:ext cx="2728184" cy="1041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FF61-90E6-46BE-921C-876336773A8A}">
      <dsp:nvSpPr>
        <dsp:cNvPr id="0" name=""/>
        <dsp:cNvSpPr/>
      </dsp:nvSpPr>
      <dsp:spPr>
        <a:xfrm>
          <a:off x="4522395" y="2168652"/>
          <a:ext cx="2650574" cy="2650574"/>
        </a:xfrm>
        <a:prstGeom prst="gear9">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Clearly separated</a:t>
          </a:r>
          <a:endParaRPr lang="en-GB" sz="2000" kern="1200">
            <a:solidFill>
              <a:schemeClr val="tx1"/>
            </a:solidFill>
          </a:endParaRPr>
        </a:p>
      </dsp:txBody>
      <dsp:txXfrm>
        <a:off x="5055278" y="2789536"/>
        <a:ext cx="1584808" cy="1362450"/>
      </dsp:txXfrm>
    </dsp:sp>
    <dsp:sp modelId="{92A360C9-72BF-4B9F-8EE6-63E2804FFA46}">
      <dsp:nvSpPr>
        <dsp:cNvPr id="0" name=""/>
        <dsp:cNvSpPr/>
      </dsp:nvSpPr>
      <dsp:spPr>
        <a:xfrm>
          <a:off x="2980243" y="1542152"/>
          <a:ext cx="1927690" cy="1927690"/>
        </a:xfrm>
        <a:prstGeom prst="gear6">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Annex?</a:t>
          </a:r>
          <a:endParaRPr lang="en-GB" sz="2000" kern="1200"/>
        </a:p>
      </dsp:txBody>
      <dsp:txXfrm>
        <a:off x="3465545" y="2030387"/>
        <a:ext cx="957086" cy="951220"/>
      </dsp:txXfrm>
    </dsp:sp>
    <dsp:sp modelId="{CA70DCC4-E950-4FC4-BC56-8225D56FA700}">
      <dsp:nvSpPr>
        <dsp:cNvPr id="0" name=""/>
        <dsp:cNvSpPr/>
      </dsp:nvSpPr>
      <dsp:spPr>
        <a:xfrm rot="20700000">
          <a:off x="4059946" y="212242"/>
          <a:ext cx="1888743" cy="1888743"/>
        </a:xfrm>
        <a:prstGeom prst="gear6">
          <a:avLst/>
        </a:prstGeom>
        <a:solidFill>
          <a:srgbClr val="901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Audit status</a:t>
          </a:r>
          <a:endParaRPr lang="en-GB" sz="2000" kern="1200"/>
        </a:p>
      </dsp:txBody>
      <dsp:txXfrm rot="-20700000">
        <a:off x="4474203" y="626499"/>
        <a:ext cx="1060229" cy="1060229"/>
      </dsp:txXfrm>
    </dsp:sp>
    <dsp:sp modelId="{0ABB4701-DD03-4BB3-86DF-1311CE87C0F8}">
      <dsp:nvSpPr>
        <dsp:cNvPr id="0" name=""/>
        <dsp:cNvSpPr/>
      </dsp:nvSpPr>
      <dsp:spPr>
        <a:xfrm>
          <a:off x="4325503" y="1764738"/>
          <a:ext cx="3392735" cy="3392735"/>
        </a:xfrm>
        <a:prstGeom prst="circularArrow">
          <a:avLst>
            <a:gd name="adj1" fmla="val 4688"/>
            <a:gd name="adj2" fmla="val 299029"/>
            <a:gd name="adj3" fmla="val 2529307"/>
            <a:gd name="adj4" fmla="val 15833253"/>
            <a:gd name="adj5" fmla="val 5469"/>
          </a:avLst>
        </a:prstGeom>
        <a:solidFill>
          <a:srgbClr val="5AABB4"/>
        </a:solidFill>
        <a:ln>
          <a:noFill/>
        </a:ln>
        <a:effectLst/>
      </dsp:spPr>
      <dsp:style>
        <a:lnRef idx="0">
          <a:scrgbClr r="0" g="0" b="0"/>
        </a:lnRef>
        <a:fillRef idx="1">
          <a:scrgbClr r="0" g="0" b="0"/>
        </a:fillRef>
        <a:effectRef idx="0">
          <a:scrgbClr r="0" g="0" b="0"/>
        </a:effectRef>
        <a:fontRef idx="minor">
          <a:schemeClr val="lt1"/>
        </a:fontRef>
      </dsp:style>
    </dsp:sp>
    <dsp:sp modelId="{76E0C910-6FBF-438A-B7EE-DEC580F04AC3}">
      <dsp:nvSpPr>
        <dsp:cNvPr id="0" name=""/>
        <dsp:cNvSpPr/>
      </dsp:nvSpPr>
      <dsp:spPr>
        <a:xfrm>
          <a:off x="2638852" y="1112945"/>
          <a:ext cx="2465034" cy="2465034"/>
        </a:xfrm>
        <a:prstGeom prst="leftCircularArrow">
          <a:avLst>
            <a:gd name="adj1" fmla="val 6452"/>
            <a:gd name="adj2" fmla="val 429999"/>
            <a:gd name="adj3" fmla="val 10489124"/>
            <a:gd name="adj4" fmla="val 14837806"/>
            <a:gd name="adj5" fmla="val 7527"/>
          </a:avLst>
        </a:prstGeom>
        <a:solidFill>
          <a:srgbClr val="5AABB4"/>
        </a:solidFill>
        <a:ln>
          <a:noFill/>
        </a:ln>
        <a:effectLst/>
      </dsp:spPr>
      <dsp:style>
        <a:lnRef idx="0">
          <a:scrgbClr r="0" g="0" b="0"/>
        </a:lnRef>
        <a:fillRef idx="1">
          <a:scrgbClr r="0" g="0" b="0"/>
        </a:fillRef>
        <a:effectRef idx="0">
          <a:scrgbClr r="0" g="0" b="0"/>
        </a:effectRef>
        <a:fontRef idx="minor">
          <a:schemeClr val="lt1"/>
        </a:fontRef>
      </dsp:style>
    </dsp:sp>
    <dsp:sp modelId="{24A641EE-C60C-4809-926E-83B2D9DF4AC9}">
      <dsp:nvSpPr>
        <dsp:cNvPr id="0" name=""/>
        <dsp:cNvSpPr/>
      </dsp:nvSpPr>
      <dsp:spPr>
        <a:xfrm>
          <a:off x="3623060" y="-204145"/>
          <a:ext cx="2657803" cy="2657803"/>
        </a:xfrm>
        <a:prstGeom prst="circularArrow">
          <a:avLst>
            <a:gd name="adj1" fmla="val 5984"/>
            <a:gd name="adj2" fmla="val 394124"/>
            <a:gd name="adj3" fmla="val 13313824"/>
            <a:gd name="adj4" fmla="val 10508221"/>
            <a:gd name="adj5" fmla="val 6981"/>
          </a:avLst>
        </a:prstGeom>
        <a:solidFill>
          <a:srgbClr val="5AABB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82CF2-D62B-4B79-B91E-544232A84B35}">
      <dsp:nvSpPr>
        <dsp:cNvPr id="0" name=""/>
        <dsp:cNvSpPr/>
      </dsp:nvSpPr>
      <dsp:spPr>
        <a:xfrm>
          <a:off x="1920875" y="904875"/>
          <a:ext cx="2254249" cy="2254249"/>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NGO</a:t>
          </a:r>
        </a:p>
      </dsp:txBody>
      <dsp:txXfrm>
        <a:off x="2251002" y="1235002"/>
        <a:ext cx="1593995" cy="1593995"/>
      </dsp:txXfrm>
    </dsp:sp>
    <dsp:sp modelId="{866D4DCD-E8B8-411C-BC62-23A40F77C66A}">
      <dsp:nvSpPr>
        <dsp:cNvPr id="0" name=""/>
        <dsp:cNvSpPr/>
      </dsp:nvSpPr>
      <dsp:spPr>
        <a:xfrm>
          <a:off x="2484437" y="402"/>
          <a:ext cx="1127124" cy="1127124"/>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Funder 1 requires PG1 format</a:t>
          </a:r>
        </a:p>
      </dsp:txBody>
      <dsp:txXfrm>
        <a:off x="2649500" y="165465"/>
        <a:ext cx="796998" cy="796998"/>
      </dsp:txXfrm>
    </dsp:sp>
    <dsp:sp modelId="{F43B825D-CDB8-4E7E-A25A-78F943DFF2F7}">
      <dsp:nvSpPr>
        <dsp:cNvPr id="0" name=""/>
        <dsp:cNvSpPr/>
      </dsp:nvSpPr>
      <dsp:spPr>
        <a:xfrm>
          <a:off x="3755793" y="734419"/>
          <a:ext cx="1127124" cy="1127124"/>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Funder 2 allows PG1 format</a:t>
          </a:r>
        </a:p>
      </dsp:txBody>
      <dsp:txXfrm>
        <a:off x="3920856" y="899482"/>
        <a:ext cx="796998" cy="796998"/>
      </dsp:txXfrm>
    </dsp:sp>
    <dsp:sp modelId="{D949148E-13C2-4D7A-AEF5-3B3202C8CEFB}">
      <dsp:nvSpPr>
        <dsp:cNvPr id="0" name=""/>
        <dsp:cNvSpPr/>
      </dsp:nvSpPr>
      <dsp:spPr>
        <a:xfrm>
          <a:off x="3755793" y="2202455"/>
          <a:ext cx="1127124" cy="1127124"/>
        </a:xfrm>
        <a:prstGeom prst="ellipse">
          <a:avLst/>
        </a:prstGeom>
        <a:solidFill>
          <a:srgbClr val="006A7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Regulator allows use of INPAS</a:t>
          </a:r>
        </a:p>
      </dsp:txBody>
      <dsp:txXfrm>
        <a:off x="3920856" y="2367518"/>
        <a:ext cx="796998" cy="796998"/>
      </dsp:txXfrm>
    </dsp:sp>
    <dsp:sp modelId="{118A2E50-ABBA-44A2-8970-C611F3F504DF}">
      <dsp:nvSpPr>
        <dsp:cNvPr id="0" name=""/>
        <dsp:cNvSpPr/>
      </dsp:nvSpPr>
      <dsp:spPr>
        <a:xfrm>
          <a:off x="2484437" y="2936472"/>
          <a:ext cx="1127124" cy="1127124"/>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Funder 3 requires SS</a:t>
          </a:r>
        </a:p>
      </dsp:txBody>
      <dsp:txXfrm>
        <a:off x="2649500" y="3101535"/>
        <a:ext cx="796998" cy="796998"/>
      </dsp:txXfrm>
    </dsp:sp>
    <dsp:sp modelId="{AB6EFB3B-EE8C-4624-AAE5-D3EE7428DA68}">
      <dsp:nvSpPr>
        <dsp:cNvPr id="0" name=""/>
        <dsp:cNvSpPr/>
      </dsp:nvSpPr>
      <dsp:spPr>
        <a:xfrm>
          <a:off x="1213081" y="2202455"/>
          <a:ext cx="1127124" cy="1127124"/>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Funder 3 requires use of INPAS</a:t>
          </a:r>
        </a:p>
      </dsp:txBody>
      <dsp:txXfrm>
        <a:off x="1378144" y="2367518"/>
        <a:ext cx="796998" cy="796998"/>
      </dsp:txXfrm>
    </dsp:sp>
    <dsp:sp modelId="{5D27B5A2-D6DC-4174-B011-2923D12A3651}">
      <dsp:nvSpPr>
        <dsp:cNvPr id="0" name=""/>
        <dsp:cNvSpPr/>
      </dsp:nvSpPr>
      <dsp:spPr>
        <a:xfrm>
          <a:off x="1213081" y="734419"/>
          <a:ext cx="1127124" cy="1127124"/>
        </a:xfrm>
        <a:prstGeom prst="ellipse">
          <a:avLst/>
        </a:prstGeom>
        <a:solidFill>
          <a:srgbClr val="006A7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Regulator requires use of INPAS</a:t>
          </a:r>
        </a:p>
      </dsp:txBody>
      <dsp:txXfrm>
        <a:off x="1378144" y="899482"/>
        <a:ext cx="796998"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BE09E-B76E-463B-A470-518B6CB5CF2F}" type="datetimeFigureOut">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86038-276D-400D-BC82-8AD146838EAB}" type="slidenum">
              <a:t>‹#›</a:t>
            </a:fld>
            <a:endParaRPr lang="en-US"/>
          </a:p>
        </p:txBody>
      </p:sp>
    </p:spTree>
    <p:extLst>
      <p:ext uri="{BB962C8B-B14F-4D97-AF65-F5344CB8AC3E}">
        <p14:creationId xmlns:p14="http://schemas.microsoft.com/office/powerpoint/2010/main" val="357319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Dotted line on the left shows General-purpose financial reports are of limited usefulness to most stakeholders</a:t>
            </a:r>
          </a:p>
          <a:p>
            <a:r>
              <a:rPr lang="en-US" dirty="0"/>
              <a:t>On the RHS we can see different formats for each donor – these are called special purpose financial reports. They meet the needs of one user only.</a:t>
            </a:r>
          </a:p>
          <a:p>
            <a:r>
              <a:rPr lang="en-US" dirty="0"/>
              <a:t>No link between them, even </a:t>
            </a:r>
            <a:r>
              <a:rPr lang="en-US" dirty="0" err="1"/>
              <a:t>tho</a:t>
            </a:r>
            <a:r>
              <a:rPr lang="en-US" dirty="0"/>
              <a:t> they are supposed to come from same accounting system</a:t>
            </a:r>
          </a:p>
        </p:txBody>
      </p:sp>
      <p:sp>
        <p:nvSpPr>
          <p:cNvPr id="4" name="Slide Number Placeholder 3"/>
          <p:cNvSpPr>
            <a:spLocks noGrp="1"/>
          </p:cNvSpPr>
          <p:nvPr>
            <p:ph type="sldNum" sz="quarter" idx="5"/>
          </p:nvPr>
        </p:nvSpPr>
        <p:spPr/>
        <p:txBody>
          <a:bodyPr/>
          <a:lstStyle/>
          <a:p>
            <a:fld id="{DBBA5AC6-9B9F-49F0-BAE1-E9FA56720E6A}" type="slidenum">
              <a:rPr lang="en-US" smtClean="0"/>
              <a:t>7</a:t>
            </a:fld>
            <a:endParaRPr lang="en-US"/>
          </a:p>
        </p:txBody>
      </p:sp>
    </p:spTree>
    <p:extLst>
      <p:ext uri="{BB962C8B-B14F-4D97-AF65-F5344CB8AC3E}">
        <p14:creationId xmlns:p14="http://schemas.microsoft.com/office/powerpoint/2010/main" val="231280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Without changing the core format and requirements for reporting historical actuals in NPO currency for the period, there is huge flexibility for funders in terms of choosing which other columns they would like to see.</a:t>
            </a:r>
          </a:p>
        </p:txBody>
      </p:sp>
      <p:sp>
        <p:nvSpPr>
          <p:cNvPr id="4" name="Slide Number Placeholder 3"/>
          <p:cNvSpPr>
            <a:spLocks noGrp="1"/>
          </p:cNvSpPr>
          <p:nvPr>
            <p:ph type="sldNum" sz="quarter" idx="5"/>
          </p:nvPr>
        </p:nvSpPr>
        <p:spPr/>
        <p:txBody>
          <a:bodyPr/>
          <a:lstStyle/>
          <a:p>
            <a:fld id="{DBBA5AC6-9B9F-49F0-BAE1-E9FA56720E6A}" type="slidenum">
              <a:rPr lang="en-US" smtClean="0"/>
              <a:pPr/>
              <a:t>18</a:t>
            </a:fld>
            <a:endParaRPr lang="en-US"/>
          </a:p>
        </p:txBody>
      </p:sp>
    </p:spTree>
    <p:extLst>
      <p:ext uri="{BB962C8B-B14F-4D97-AF65-F5344CB8AC3E}">
        <p14:creationId xmlns:p14="http://schemas.microsoft.com/office/powerpoint/2010/main" val="327507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19</a:t>
            </a:fld>
            <a:endParaRPr lang="en-US"/>
          </a:p>
        </p:txBody>
      </p:sp>
    </p:spTree>
    <p:extLst>
      <p:ext uri="{BB962C8B-B14F-4D97-AF65-F5344CB8AC3E}">
        <p14:creationId xmlns:p14="http://schemas.microsoft.com/office/powerpoint/2010/main" val="353009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20</a:t>
            </a:fld>
            <a:endParaRPr lang="en-US"/>
          </a:p>
        </p:txBody>
      </p:sp>
    </p:spTree>
    <p:extLst>
      <p:ext uri="{BB962C8B-B14F-4D97-AF65-F5344CB8AC3E}">
        <p14:creationId xmlns:p14="http://schemas.microsoft.com/office/powerpoint/2010/main" val="90423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6038-276D-400D-BC82-8AD146838EAB}" type="slidenum">
              <a:rPr lang="en-US" smtClean="0"/>
              <a:t>21</a:t>
            </a:fld>
            <a:endParaRPr lang="en-US"/>
          </a:p>
        </p:txBody>
      </p:sp>
    </p:spTree>
    <p:extLst>
      <p:ext uri="{BB962C8B-B14F-4D97-AF65-F5344CB8AC3E}">
        <p14:creationId xmlns:p14="http://schemas.microsoft.com/office/powerpoint/2010/main" val="81577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BA5AC6-9B9F-49F0-BAE1-E9FA56720E6A}" type="slidenum">
              <a:rPr lang="en-US" smtClean="0"/>
              <a:t>22</a:t>
            </a:fld>
            <a:endParaRPr lang="en-US"/>
          </a:p>
        </p:txBody>
      </p:sp>
    </p:spTree>
    <p:extLst>
      <p:ext uri="{BB962C8B-B14F-4D97-AF65-F5344CB8AC3E}">
        <p14:creationId xmlns:p14="http://schemas.microsoft.com/office/powerpoint/2010/main" val="368713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t>25</a:t>
            </a:fld>
            <a:endParaRPr lang="en-US"/>
          </a:p>
        </p:txBody>
      </p:sp>
    </p:spTree>
    <p:extLst>
      <p:ext uri="{BB962C8B-B14F-4D97-AF65-F5344CB8AC3E}">
        <p14:creationId xmlns:p14="http://schemas.microsoft.com/office/powerpoint/2010/main" val="153731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 number of questions remain here. NGOs may agree with their donors to publish a particular grant report as an annex to the main audited accounts. It would need to be clearly separated, and there would need to be clear statements about what is or is not covered by the audit opinion. This opens up a pathway to single audit.</a:t>
            </a:r>
          </a:p>
        </p:txBody>
      </p:sp>
      <p:sp>
        <p:nvSpPr>
          <p:cNvPr id="4" name="Slide Number Placeholder 3"/>
          <p:cNvSpPr>
            <a:spLocks noGrp="1"/>
          </p:cNvSpPr>
          <p:nvPr>
            <p:ph type="sldNum" sz="quarter" idx="5"/>
          </p:nvPr>
        </p:nvSpPr>
        <p:spPr/>
        <p:txBody>
          <a:bodyPr/>
          <a:lstStyle/>
          <a:p>
            <a:fld id="{DBBA5AC6-9B9F-49F0-BAE1-E9FA56720E6A}" type="slidenum">
              <a:rPr lang="en-US" smtClean="0"/>
              <a:pPr/>
              <a:t>26</a:t>
            </a:fld>
            <a:endParaRPr lang="en-US"/>
          </a:p>
        </p:txBody>
      </p:sp>
    </p:spTree>
    <p:extLst>
      <p:ext uri="{BB962C8B-B14F-4D97-AF65-F5344CB8AC3E}">
        <p14:creationId xmlns:p14="http://schemas.microsoft.com/office/powerpoint/2010/main" val="10861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Getting to the root cause of some deep inequity that’s been built into the financial reporting ecosystem.</a:t>
            </a:r>
          </a:p>
        </p:txBody>
      </p:sp>
      <p:sp>
        <p:nvSpPr>
          <p:cNvPr id="4" name="Slide Number Placeholder 3"/>
          <p:cNvSpPr>
            <a:spLocks noGrp="1"/>
          </p:cNvSpPr>
          <p:nvPr>
            <p:ph type="sldNum" sz="quarter" idx="5"/>
          </p:nvPr>
        </p:nvSpPr>
        <p:spPr/>
        <p:txBody>
          <a:bodyPr/>
          <a:lstStyle/>
          <a:p>
            <a:fld id="{94A86038-276D-400D-BC82-8AD146838EAB}" type="slidenum">
              <a:rPr lang="en-US" smtClean="0"/>
              <a:t>28</a:t>
            </a:fld>
            <a:endParaRPr lang="en-US"/>
          </a:p>
        </p:txBody>
      </p:sp>
    </p:spTree>
    <p:extLst>
      <p:ext uri="{BB962C8B-B14F-4D97-AF65-F5344CB8AC3E}">
        <p14:creationId xmlns:p14="http://schemas.microsoft.com/office/powerpoint/2010/main" val="73784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General-purpose financial reports more useful to range of stakeholders (power shift and impact!)</a:t>
            </a:r>
          </a:p>
          <a:p>
            <a:r>
              <a:rPr lang="en-US" dirty="0"/>
              <a:t>Single format for donor reporting (reduced burden on NPOs)</a:t>
            </a:r>
          </a:p>
          <a:p>
            <a:r>
              <a:rPr lang="en-US" dirty="0"/>
              <a:t>Bridge / link between them (increased assurance for Funders)</a:t>
            </a:r>
          </a:p>
        </p:txBody>
      </p:sp>
      <p:sp>
        <p:nvSpPr>
          <p:cNvPr id="4" name="Slide Number Placeholder 3"/>
          <p:cNvSpPr>
            <a:spLocks noGrp="1"/>
          </p:cNvSpPr>
          <p:nvPr>
            <p:ph type="sldNum" sz="quarter" idx="5"/>
          </p:nvPr>
        </p:nvSpPr>
        <p:spPr/>
        <p:txBody>
          <a:bodyPr/>
          <a:lstStyle/>
          <a:p>
            <a:fld id="{DBBA5AC6-9B9F-49F0-BAE1-E9FA56720E6A}" type="slidenum">
              <a:rPr lang="en-US" smtClean="0"/>
              <a:t>8</a:t>
            </a:fld>
            <a:endParaRPr lang="en-US"/>
          </a:p>
        </p:txBody>
      </p:sp>
    </p:spTree>
    <p:extLst>
      <p:ext uri="{BB962C8B-B14F-4D97-AF65-F5344CB8AC3E}">
        <p14:creationId xmlns:p14="http://schemas.microsoft.com/office/powerpoint/2010/main" val="286116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Adoption of INPAS will be driven by country regulators, for NGOs in their </a:t>
            </a:r>
            <a:r>
              <a:rPr lang="en-GB" dirty="0" err="1"/>
              <a:t>jurisdicitons</a:t>
            </a:r>
            <a:endParaRPr lang="en-GB" dirty="0"/>
          </a:p>
          <a:p>
            <a:r>
              <a:rPr lang="en-GB" dirty="0"/>
              <a:t>Adoption of Practice Guide 1 will be driven by funders (and NGOs themselves)</a:t>
            </a:r>
          </a:p>
        </p:txBody>
      </p:sp>
      <p:sp>
        <p:nvSpPr>
          <p:cNvPr id="4" name="Slide Number Placeholder 3"/>
          <p:cNvSpPr>
            <a:spLocks noGrp="1"/>
          </p:cNvSpPr>
          <p:nvPr>
            <p:ph type="sldNum" sz="quarter" idx="5"/>
          </p:nvPr>
        </p:nvSpPr>
        <p:spPr/>
        <p:txBody>
          <a:bodyPr/>
          <a:lstStyle/>
          <a:p>
            <a:fld id="{DBBA5AC6-9B9F-49F0-BAE1-E9FA56720E6A}" type="slidenum">
              <a:rPr lang="en-US" smtClean="0"/>
              <a:t>9</a:t>
            </a:fld>
            <a:endParaRPr lang="en-US"/>
          </a:p>
        </p:txBody>
      </p:sp>
    </p:spTree>
    <p:extLst>
      <p:ext uri="{BB962C8B-B14F-4D97-AF65-F5344CB8AC3E}">
        <p14:creationId xmlns:p14="http://schemas.microsoft.com/office/powerpoint/2010/main" val="235628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BA5AC6-9B9F-49F0-BAE1-E9FA56720E6A}" type="slidenum">
              <a:rPr lang="en-US" smtClean="0"/>
              <a:t>12</a:t>
            </a:fld>
            <a:endParaRPr lang="en-US"/>
          </a:p>
        </p:txBody>
      </p:sp>
    </p:spTree>
    <p:extLst>
      <p:ext uri="{BB962C8B-B14F-4D97-AF65-F5344CB8AC3E}">
        <p14:creationId xmlns:p14="http://schemas.microsoft.com/office/powerpoint/2010/main" val="337959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86038-276D-400D-BC82-8AD146838EAB}" type="slidenum">
              <a:rPr lang="en-US" smtClean="0"/>
              <a:t>13</a:t>
            </a:fld>
            <a:endParaRPr lang="en-US"/>
          </a:p>
        </p:txBody>
      </p:sp>
    </p:spTree>
    <p:extLst>
      <p:ext uri="{BB962C8B-B14F-4D97-AF65-F5344CB8AC3E}">
        <p14:creationId xmlns:p14="http://schemas.microsoft.com/office/powerpoint/2010/main" val="275060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The heading specifies the specific sub-set of transactions that are included in the report</a:t>
            </a:r>
          </a:p>
          <a:p>
            <a:pPr algn="l"/>
            <a:r>
              <a:rPr lang="en-US"/>
              <a:t>Standard expenditure headings means easy production of reports from accounting system</a:t>
            </a:r>
          </a:p>
          <a:p>
            <a:pPr algn="l"/>
            <a:r>
              <a:rPr lang="en-US"/>
              <a:t>Note the format uses natural classification for direct costs (in relation to the activity in the heading) – according to inputs</a:t>
            </a:r>
          </a:p>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14</a:t>
            </a:fld>
            <a:endParaRPr lang="en-US"/>
          </a:p>
        </p:txBody>
      </p:sp>
    </p:spTree>
    <p:extLst>
      <p:ext uri="{BB962C8B-B14F-4D97-AF65-F5344CB8AC3E}">
        <p14:creationId xmlns:p14="http://schemas.microsoft.com/office/powerpoint/2010/main" val="102729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And there is the option to have a separate line for support costs – which is classification by function. </a:t>
            </a:r>
          </a:p>
          <a:p>
            <a:pPr algn="l"/>
            <a:endParaRPr lang="en-US"/>
          </a:p>
          <a:p>
            <a:pPr algn="l"/>
            <a:r>
              <a:rPr lang="en-US"/>
              <a:t>Under INPAS NGOs don’t have to use these same headings for their main audited accounts, on the Statement of Income &amp; Expenses, but smaller ones are encouraged to do so if it makes sense for them, and this makes it much easier to manage the budgeting and reporting for the </a:t>
            </a:r>
            <a:r>
              <a:rPr lang="en-US" err="1"/>
              <a:t>organisation</a:t>
            </a:r>
            <a:r>
              <a:rPr lang="en-US"/>
              <a:t> across many different funding sources.</a:t>
            </a:r>
          </a:p>
          <a:p>
            <a:endParaRPr lang="en-GB"/>
          </a:p>
          <a:p>
            <a:r>
              <a:rPr lang="en-GB"/>
              <a:t>PG1 includes guidance for what to include under each of the headings, and further breakdown can be provided in the notes if needed.</a:t>
            </a:r>
          </a:p>
          <a:p>
            <a:endParaRPr lang="en-GB"/>
          </a:p>
          <a:p>
            <a:r>
              <a:rPr lang="en-GB"/>
              <a:t>If funders accept the use of PG1, they can’t change these 6 headings. That defeats the point, but they can require additional information in the notes. The more additional information is required, the more the time saving benefits of PG1 harmonisation are eroded. </a:t>
            </a:r>
          </a:p>
        </p:txBody>
      </p:sp>
      <p:sp>
        <p:nvSpPr>
          <p:cNvPr id="4" name="Slide Number Placeholder 3"/>
          <p:cNvSpPr>
            <a:spLocks noGrp="1"/>
          </p:cNvSpPr>
          <p:nvPr>
            <p:ph type="sldNum" sz="quarter" idx="5"/>
          </p:nvPr>
        </p:nvSpPr>
        <p:spPr/>
        <p:txBody>
          <a:bodyPr/>
          <a:lstStyle/>
          <a:p>
            <a:fld id="{DBBA5AC6-9B9F-49F0-BAE1-E9FA56720E6A}" type="slidenum">
              <a:rPr lang="en-US" smtClean="0"/>
              <a:pPr/>
              <a:t>15</a:t>
            </a:fld>
            <a:endParaRPr lang="en-US"/>
          </a:p>
        </p:txBody>
      </p:sp>
    </p:spTree>
    <p:extLst>
      <p:ext uri="{BB962C8B-B14F-4D97-AF65-F5344CB8AC3E}">
        <p14:creationId xmlns:p14="http://schemas.microsoft.com/office/powerpoint/2010/main" val="257658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Continuation of the statement</a:t>
            </a:r>
          </a:p>
          <a:p>
            <a:r>
              <a:rPr lang="en-GB"/>
              <a:t>For the reconciliation to the main accounts to work</a:t>
            </a:r>
          </a:p>
          <a:p>
            <a:pPr marL="228600" indent="-228600">
              <a:buAutoNum type="arabicParenR"/>
            </a:pPr>
            <a:r>
              <a:rPr lang="en-GB"/>
              <a:t>Same period</a:t>
            </a:r>
          </a:p>
          <a:p>
            <a:pPr marL="228600" indent="-228600">
              <a:buAutoNum type="arabicParenR"/>
            </a:pPr>
            <a:r>
              <a:rPr lang="en-GB"/>
              <a:t>Same currency</a:t>
            </a:r>
          </a:p>
          <a:p>
            <a:pPr marL="228600" indent="-228600">
              <a:buAutoNum type="arabicParenR"/>
            </a:pPr>
            <a:r>
              <a:rPr lang="en-GB"/>
              <a:t>Same accounting policies</a:t>
            </a:r>
          </a:p>
          <a:p>
            <a:pPr marL="228600" indent="-228600">
              <a:buAutoNum type="arabicParenR"/>
            </a:pPr>
            <a:endParaRPr lang="en-GB"/>
          </a:p>
          <a:p>
            <a:pPr marL="0" indent="0">
              <a:buNone/>
            </a:pPr>
            <a:r>
              <a:rPr lang="en-GB"/>
              <a:t>If NPO is using INPAS, then the accounting policies required by INPAS, in terms of revenue recognition, accrual accounting etc, also need to be applied in the PG1 report.</a:t>
            </a:r>
          </a:p>
          <a:p>
            <a:pPr marL="0" indent="0">
              <a:buNone/>
            </a:pPr>
            <a:endParaRPr lang="en-GB"/>
          </a:p>
          <a:p>
            <a:pPr marL="0" indent="0">
              <a:buNone/>
            </a:pPr>
            <a:r>
              <a:rPr lang="en-GB"/>
              <a:t>If donor needs info on a cash basis, PG1 includes guidance about a standard format note to provide a reconciliation, for income and for expenses if needed. </a:t>
            </a:r>
          </a:p>
        </p:txBody>
      </p:sp>
      <p:sp>
        <p:nvSpPr>
          <p:cNvPr id="4" name="Slide Number Placeholder 3"/>
          <p:cNvSpPr>
            <a:spLocks noGrp="1"/>
          </p:cNvSpPr>
          <p:nvPr>
            <p:ph type="sldNum" sz="quarter" idx="5"/>
          </p:nvPr>
        </p:nvSpPr>
        <p:spPr/>
        <p:txBody>
          <a:bodyPr/>
          <a:lstStyle/>
          <a:p>
            <a:fld id="{DBBA5AC6-9B9F-49F0-BAE1-E9FA56720E6A}" type="slidenum">
              <a:rPr lang="en-US" smtClean="0"/>
              <a:pPr/>
              <a:t>16</a:t>
            </a:fld>
            <a:endParaRPr lang="en-US"/>
          </a:p>
        </p:txBody>
      </p:sp>
    </p:spTree>
    <p:extLst>
      <p:ext uri="{BB962C8B-B14F-4D97-AF65-F5344CB8AC3E}">
        <p14:creationId xmlns:p14="http://schemas.microsoft.com/office/powerpoint/2010/main" val="296310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This is a note in the main financial statements, required by INPAS.</a:t>
            </a:r>
          </a:p>
          <a:p>
            <a:pPr algn="l"/>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17</a:t>
            </a:fld>
            <a:endParaRPr lang="en-US"/>
          </a:p>
        </p:txBody>
      </p:sp>
    </p:spTree>
    <p:extLst>
      <p:ext uri="{BB962C8B-B14F-4D97-AF65-F5344CB8AC3E}">
        <p14:creationId xmlns:p14="http://schemas.microsoft.com/office/powerpoint/2010/main" val="3918933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84812" y="2513474"/>
            <a:ext cx="7452691" cy="2387600"/>
          </a:xfrm>
        </p:spPr>
        <p:txBody>
          <a:bodyPr anchor="b"/>
          <a:lstStyle>
            <a:lvl1pPr algn="ctr">
              <a:defRPr sz="5400"/>
            </a:lvl1pPr>
          </a:lstStyle>
          <a:p>
            <a:r>
              <a:rPr lang="en-US"/>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4669A2C0-27B4-4BA3-9553-46943FF4C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7" name="Picture 6" descr="Logo&#10;&#10;Description automatically generated">
            <a:extLst>
              <a:ext uri="{FF2B5EF4-FFF2-40B4-BE49-F238E27FC236}">
                <a16:creationId xmlns:a16="http://schemas.microsoft.com/office/drawing/2014/main" id="{5C25462E-5F73-4765-AC46-E243DED1A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6" y="6174518"/>
            <a:ext cx="1076389" cy="598328"/>
          </a:xfrm>
          <a:prstGeom prst="rect">
            <a:avLst/>
          </a:prstGeom>
        </p:spPr>
      </p:pic>
      <p:pic>
        <p:nvPicPr>
          <p:cNvPr id="9" name="Picture 8">
            <a:extLst>
              <a:ext uri="{FF2B5EF4-FFF2-40B4-BE49-F238E27FC236}">
                <a16:creationId xmlns:a16="http://schemas.microsoft.com/office/drawing/2014/main" id="{CD956887-EB50-1864-F05B-A7691EB3F674}"/>
              </a:ext>
            </a:extLst>
          </p:cNvPr>
          <p:cNvPicPr>
            <a:picLocks noChangeAspect="1"/>
          </p:cNvPicPr>
          <p:nvPr/>
        </p:nvPicPr>
        <p:blipFill>
          <a:blip r:embed="rId4"/>
          <a:stretch>
            <a:fillRect/>
          </a:stretch>
        </p:blipFill>
        <p:spPr>
          <a:xfrm>
            <a:off x="838200" y="1603584"/>
            <a:ext cx="4114800" cy="4207381"/>
          </a:xfrm>
          <a:prstGeom prst="rect">
            <a:avLst/>
          </a:prstGeom>
        </p:spPr>
      </p:pic>
      <p:pic>
        <p:nvPicPr>
          <p:cNvPr id="5" name="Picture 4" descr="A close-up of a logo&#10;&#10;AI-generated content may be incorrect.">
            <a:extLst>
              <a:ext uri="{FF2B5EF4-FFF2-40B4-BE49-F238E27FC236}">
                <a16:creationId xmlns:a16="http://schemas.microsoft.com/office/drawing/2014/main" id="{DE0D5903-1E66-BF2E-DB82-0F5A7499B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9905" y="25396"/>
            <a:ext cx="3875432" cy="997278"/>
          </a:xfrm>
          <a:prstGeom prst="rect">
            <a:avLst/>
          </a:prstGeom>
        </p:spPr>
      </p:pic>
    </p:spTree>
    <p:extLst>
      <p:ext uri="{BB962C8B-B14F-4D97-AF65-F5344CB8AC3E}">
        <p14:creationId xmlns:p14="http://schemas.microsoft.com/office/powerpoint/2010/main" val="271379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E62D06AC-58B4-4294-9CB0-58DD46499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9" name="Picture 8" descr="Logo&#10;&#10;Description automatically generated">
            <a:extLst>
              <a:ext uri="{FF2B5EF4-FFF2-40B4-BE49-F238E27FC236}">
                <a16:creationId xmlns:a16="http://schemas.microsoft.com/office/drawing/2014/main" id="{F68945E4-0248-42CC-93FC-ECF0D015D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6" y="6174518"/>
            <a:ext cx="1076389" cy="598328"/>
          </a:xfrm>
          <a:prstGeom prst="rect">
            <a:avLst/>
          </a:prstGeom>
        </p:spPr>
      </p:pic>
      <p:pic>
        <p:nvPicPr>
          <p:cNvPr id="5" name="Picture 4">
            <a:extLst>
              <a:ext uri="{FF2B5EF4-FFF2-40B4-BE49-F238E27FC236}">
                <a16:creationId xmlns:a16="http://schemas.microsoft.com/office/drawing/2014/main" id="{2C760152-47A0-1AD7-81F4-35664170C37A}"/>
              </a:ext>
            </a:extLst>
          </p:cNvPr>
          <p:cNvPicPr>
            <a:picLocks noChangeAspect="1"/>
          </p:cNvPicPr>
          <p:nvPr/>
        </p:nvPicPr>
        <p:blipFill>
          <a:blip r:embed="rId4"/>
          <a:stretch>
            <a:fillRect/>
          </a:stretch>
        </p:blipFill>
        <p:spPr>
          <a:xfrm>
            <a:off x="10764078" y="136525"/>
            <a:ext cx="1303843" cy="1333178"/>
          </a:xfrm>
          <a:prstGeom prst="rect">
            <a:avLst/>
          </a:prstGeom>
        </p:spPr>
      </p:pic>
    </p:spTree>
    <p:extLst>
      <p:ext uri="{BB962C8B-B14F-4D97-AF65-F5344CB8AC3E}">
        <p14:creationId xmlns:p14="http://schemas.microsoft.com/office/powerpoint/2010/main" val="198358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BE1617E5-E24C-4714-8C70-F1D219058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10" name="Picture 9" descr="Logo&#10;&#10;Description automatically generated">
            <a:extLst>
              <a:ext uri="{FF2B5EF4-FFF2-40B4-BE49-F238E27FC236}">
                <a16:creationId xmlns:a16="http://schemas.microsoft.com/office/drawing/2014/main" id="{39B8FA6E-7DBF-4642-89FF-2527280F2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6" y="6174518"/>
            <a:ext cx="1076389" cy="598328"/>
          </a:xfrm>
          <a:prstGeom prst="rect">
            <a:avLst/>
          </a:prstGeom>
        </p:spPr>
      </p:pic>
      <p:pic>
        <p:nvPicPr>
          <p:cNvPr id="6" name="Picture 5">
            <a:extLst>
              <a:ext uri="{FF2B5EF4-FFF2-40B4-BE49-F238E27FC236}">
                <a16:creationId xmlns:a16="http://schemas.microsoft.com/office/drawing/2014/main" id="{8E7692D0-221B-3755-9F18-4CA421A43B07}"/>
              </a:ext>
            </a:extLst>
          </p:cNvPr>
          <p:cNvPicPr>
            <a:picLocks noChangeAspect="1"/>
          </p:cNvPicPr>
          <p:nvPr/>
        </p:nvPicPr>
        <p:blipFill>
          <a:blip r:embed="rId4"/>
          <a:stretch>
            <a:fillRect/>
          </a:stretch>
        </p:blipFill>
        <p:spPr>
          <a:xfrm>
            <a:off x="10764078" y="136525"/>
            <a:ext cx="1303843" cy="1333178"/>
          </a:xfrm>
          <a:prstGeom prst="rect">
            <a:avLst/>
          </a:prstGeom>
        </p:spPr>
      </p:pic>
    </p:spTree>
    <p:extLst>
      <p:ext uri="{BB962C8B-B14F-4D97-AF65-F5344CB8AC3E}">
        <p14:creationId xmlns:p14="http://schemas.microsoft.com/office/powerpoint/2010/main" val="241851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drawing&#10;&#10;Description automatically generated">
            <a:extLst>
              <a:ext uri="{FF2B5EF4-FFF2-40B4-BE49-F238E27FC236}">
                <a16:creationId xmlns:a16="http://schemas.microsoft.com/office/drawing/2014/main" id="{E27329AC-F3B8-4B76-B6AF-0F3D9B9D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12" name="Picture 11" descr="Logo&#10;&#10;Description automatically generated">
            <a:extLst>
              <a:ext uri="{FF2B5EF4-FFF2-40B4-BE49-F238E27FC236}">
                <a16:creationId xmlns:a16="http://schemas.microsoft.com/office/drawing/2014/main" id="{2A2BFA81-EDF0-47D0-8D5A-5A265165C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6" y="6174518"/>
            <a:ext cx="1076389" cy="598328"/>
          </a:xfrm>
          <a:prstGeom prst="rect">
            <a:avLst/>
          </a:prstGeom>
        </p:spPr>
      </p:pic>
      <p:pic>
        <p:nvPicPr>
          <p:cNvPr id="8" name="Picture 7">
            <a:extLst>
              <a:ext uri="{FF2B5EF4-FFF2-40B4-BE49-F238E27FC236}">
                <a16:creationId xmlns:a16="http://schemas.microsoft.com/office/drawing/2014/main" id="{80B44D8B-6360-0E43-3DC2-B6EA1FD234AA}"/>
              </a:ext>
            </a:extLst>
          </p:cNvPr>
          <p:cNvPicPr>
            <a:picLocks noChangeAspect="1"/>
          </p:cNvPicPr>
          <p:nvPr/>
        </p:nvPicPr>
        <p:blipFill>
          <a:blip r:embed="rId4"/>
          <a:stretch>
            <a:fillRect/>
          </a:stretch>
        </p:blipFill>
        <p:spPr>
          <a:xfrm>
            <a:off x="10764078" y="136525"/>
            <a:ext cx="1303843" cy="1333178"/>
          </a:xfrm>
          <a:prstGeom prst="rect">
            <a:avLst/>
          </a:prstGeom>
        </p:spPr>
      </p:pic>
    </p:spTree>
    <p:extLst>
      <p:ext uri="{BB962C8B-B14F-4D97-AF65-F5344CB8AC3E}">
        <p14:creationId xmlns:p14="http://schemas.microsoft.com/office/powerpoint/2010/main" val="379906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A picture containing drawing&#10;&#10;Description automatically generated">
            <a:extLst>
              <a:ext uri="{FF2B5EF4-FFF2-40B4-BE49-F238E27FC236}">
                <a16:creationId xmlns:a16="http://schemas.microsoft.com/office/drawing/2014/main" id="{A7CDC28C-4865-4942-8968-BA97A8E13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8" name="Picture 7" descr="Logo&#10;&#10;Description automatically generated">
            <a:extLst>
              <a:ext uri="{FF2B5EF4-FFF2-40B4-BE49-F238E27FC236}">
                <a16:creationId xmlns:a16="http://schemas.microsoft.com/office/drawing/2014/main" id="{74522281-EC7D-49DA-8437-86DFD986E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6" y="6174518"/>
            <a:ext cx="1076389" cy="598328"/>
          </a:xfrm>
          <a:prstGeom prst="rect">
            <a:avLst/>
          </a:prstGeom>
        </p:spPr>
      </p:pic>
      <p:pic>
        <p:nvPicPr>
          <p:cNvPr id="3" name="Picture 2">
            <a:extLst>
              <a:ext uri="{FF2B5EF4-FFF2-40B4-BE49-F238E27FC236}">
                <a16:creationId xmlns:a16="http://schemas.microsoft.com/office/drawing/2014/main" id="{EB7C0C86-3C19-1DC6-ED09-0EA1D53F42C2}"/>
              </a:ext>
            </a:extLst>
          </p:cNvPr>
          <p:cNvPicPr>
            <a:picLocks noChangeAspect="1"/>
          </p:cNvPicPr>
          <p:nvPr/>
        </p:nvPicPr>
        <p:blipFill>
          <a:blip r:embed="rId4"/>
          <a:stretch>
            <a:fillRect/>
          </a:stretch>
        </p:blipFill>
        <p:spPr>
          <a:xfrm>
            <a:off x="10764078" y="136525"/>
            <a:ext cx="1303843" cy="1333178"/>
          </a:xfrm>
          <a:prstGeom prst="rect">
            <a:avLst/>
          </a:prstGeom>
        </p:spPr>
      </p:pic>
    </p:spTree>
    <p:extLst>
      <p:ext uri="{BB962C8B-B14F-4D97-AF65-F5344CB8AC3E}">
        <p14:creationId xmlns:p14="http://schemas.microsoft.com/office/powerpoint/2010/main" val="123746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8BB823-720A-5758-1D22-944855CF1F6F}"/>
              </a:ext>
            </a:extLst>
          </p:cNvPr>
          <p:cNvPicPr>
            <a:picLocks noChangeAspect="1"/>
          </p:cNvPicPr>
          <p:nvPr/>
        </p:nvPicPr>
        <p:blipFill>
          <a:blip r:embed="rId2"/>
          <a:stretch>
            <a:fillRect/>
          </a:stretch>
        </p:blipFill>
        <p:spPr>
          <a:xfrm>
            <a:off x="10764078" y="136525"/>
            <a:ext cx="1303843" cy="1333178"/>
          </a:xfrm>
          <a:prstGeom prst="rect">
            <a:avLst/>
          </a:prstGeom>
        </p:spPr>
      </p:pic>
    </p:spTree>
    <p:extLst>
      <p:ext uri="{BB962C8B-B14F-4D97-AF65-F5344CB8AC3E}">
        <p14:creationId xmlns:p14="http://schemas.microsoft.com/office/powerpoint/2010/main" val="1770404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8" name="Rectangle 7">
            <a:extLst>
              <a:ext uri="{FF2B5EF4-FFF2-40B4-BE49-F238E27FC236}">
                <a16:creationId xmlns:a16="http://schemas.microsoft.com/office/drawing/2014/main" id="{CE9DE155-D17D-466B-BFAE-D4F8C9B1FB89}"/>
              </a:ext>
            </a:extLst>
          </p:cNvPr>
          <p:cNvSpPr/>
          <p:nvPr/>
        </p:nvSpPr>
        <p:spPr>
          <a:xfrm>
            <a:off x="0" y="1096773"/>
            <a:ext cx="213299" cy="4994175"/>
          </a:xfrm>
          <a:prstGeom prst="rect">
            <a:avLst/>
          </a:prstGeom>
          <a:solidFill>
            <a:srgbClr val="0C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a:extLst>
              <a:ext uri="{FF2B5EF4-FFF2-40B4-BE49-F238E27FC236}">
                <a16:creationId xmlns:a16="http://schemas.microsoft.com/office/drawing/2014/main" id="{A983B366-36B8-4EA6-88C4-F86501745405}"/>
              </a:ext>
            </a:extLst>
          </p:cNvPr>
          <p:cNvSpPr/>
          <p:nvPr/>
        </p:nvSpPr>
        <p:spPr>
          <a:xfrm>
            <a:off x="213299" y="1825625"/>
            <a:ext cx="192227" cy="3622487"/>
          </a:xfrm>
          <a:prstGeom prst="rect">
            <a:avLst/>
          </a:prstGeom>
          <a:solidFill>
            <a:srgbClr val="56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5907915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Work Sa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pfa.org/-/media/INPAG/2024/INPAG-supplementary-statements-ed3.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ifr4npo.org/practitioner-advisory-group/" TargetMode="External"/><Relationship Id="rId7" Type="http://schemas.openxmlformats.org/officeDocument/2006/relationships/image" Target="../media/image14.png"/><Relationship Id="rId2" Type="http://schemas.openxmlformats.org/officeDocument/2006/relationships/hyperlink" Target="https://www.ifr4npo.org/technical-advisory-group/" TargetMode="External"/><Relationship Id="rId1" Type="http://schemas.openxmlformats.org/officeDocument/2006/relationships/slideLayout" Target="../slideLayouts/slideLayout2.xml"/><Relationship Id="rId6" Type="http://schemas.openxmlformats.org/officeDocument/2006/relationships/hyperlink" Target="https://www.ifr4npo.org/about/governance/" TargetMode="External"/><Relationship Id="rId5" Type="http://schemas.openxmlformats.org/officeDocument/2006/relationships/hyperlink" Target="https://www.ifr4npo.org/country-champions/" TargetMode="External"/><Relationship Id="rId4" Type="http://schemas.openxmlformats.org/officeDocument/2006/relationships/hyperlink" Target="https://www.ifr4npo.org/donor-reference-group/"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hyperlink" Target="https://www.ifr4npo.org/donor-statement-of-support/"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fr4npo.org/inpa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AI-generated content may be incorrect.">
            <a:extLst>
              <a:ext uri="{FF2B5EF4-FFF2-40B4-BE49-F238E27FC236}">
                <a16:creationId xmlns:a16="http://schemas.microsoft.com/office/drawing/2014/main" id="{19FEC31A-96FB-D7BA-8AC7-25EDA05C2CCA}"/>
              </a:ext>
            </a:extLst>
          </p:cNvPr>
          <p:cNvPicPr>
            <a:picLocks noChangeAspect="1"/>
          </p:cNvPicPr>
          <p:nvPr/>
        </p:nvPicPr>
        <p:blipFill>
          <a:blip r:embed="rId2">
            <a:extLst>
              <a:ext uri="{28A0092B-C50C-407E-A947-70E740481C1C}">
                <a14:useLocalDpi xmlns:a14="http://schemas.microsoft.com/office/drawing/2010/main" val="0"/>
              </a:ext>
            </a:extLst>
          </a:blip>
          <a:srcRect t="22741" b="29955"/>
          <a:stretch/>
        </p:blipFill>
        <p:spPr>
          <a:xfrm>
            <a:off x="1251674" y="293688"/>
            <a:ext cx="9688651" cy="3244169"/>
          </a:xfrm>
          <a:prstGeom prst="rect">
            <a:avLst/>
          </a:prstGeom>
        </p:spPr>
      </p:pic>
      <p:sp>
        <p:nvSpPr>
          <p:cNvPr id="6" name="Content Placeholder 2">
            <a:extLst>
              <a:ext uri="{FF2B5EF4-FFF2-40B4-BE49-F238E27FC236}">
                <a16:creationId xmlns:a16="http://schemas.microsoft.com/office/drawing/2014/main" id="{C50EFB6F-148F-94A6-90DC-6B9745A5396C}"/>
              </a:ext>
            </a:extLst>
          </p:cNvPr>
          <p:cNvSpPr>
            <a:spLocks noGrp="1"/>
          </p:cNvSpPr>
          <p:nvPr>
            <p:ph idx="1"/>
          </p:nvPr>
        </p:nvSpPr>
        <p:spPr>
          <a:xfrm>
            <a:off x="1490242" y="3842657"/>
            <a:ext cx="9688651" cy="1908175"/>
          </a:xfrm>
        </p:spPr>
        <p:txBody>
          <a:bodyPr>
            <a:normAutofit/>
          </a:bodyPr>
          <a:lstStyle/>
          <a:p>
            <a:pPr marL="0" indent="0" algn="ctr">
              <a:lnSpc>
                <a:spcPct val="100000"/>
              </a:lnSpc>
              <a:buNone/>
            </a:pPr>
            <a:r>
              <a:rPr lang="en-US" sz="3600" b="0" i="0">
                <a:solidFill>
                  <a:srgbClr val="1D1C1D"/>
                </a:solidFill>
                <a:effectLst/>
                <a:latin typeface="+mn-lt"/>
              </a:rPr>
              <a:t>Improving the quality of non-profit financial reports while reducing the burden of multiple formats.</a:t>
            </a:r>
            <a:endParaRPr lang="en-GB" sz="6000">
              <a:latin typeface="+mn-lt"/>
            </a:endParaRPr>
          </a:p>
        </p:txBody>
      </p:sp>
    </p:spTree>
    <p:extLst>
      <p:ext uri="{BB962C8B-B14F-4D97-AF65-F5344CB8AC3E}">
        <p14:creationId xmlns:p14="http://schemas.microsoft.com/office/powerpoint/2010/main" val="124424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77BDF09-56E6-1C7B-47C8-1073827C57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Work Sans" panose="00000500000000000000" pitchFamily="2" charset="0"/>
                <a:ea typeface="+mj-ea"/>
                <a:cs typeface="+mj-cs"/>
              </a:rPr>
              <a:t>Practice Guide 1 in a nutshell</a:t>
            </a:r>
          </a:p>
        </p:txBody>
      </p:sp>
      <p:sp>
        <p:nvSpPr>
          <p:cNvPr id="12" name="TextBox 11">
            <a:extLst>
              <a:ext uri="{FF2B5EF4-FFF2-40B4-BE49-F238E27FC236}">
                <a16:creationId xmlns:a16="http://schemas.microsoft.com/office/drawing/2014/main" id="{8FB45624-34BA-BD70-C5E7-3B576426F8A4}"/>
              </a:ext>
            </a:extLst>
          </p:cNvPr>
          <p:cNvSpPr txBox="1"/>
          <p:nvPr/>
        </p:nvSpPr>
        <p:spPr>
          <a:xfrm>
            <a:off x="838200" y="1825625"/>
            <a:ext cx="6959600" cy="4351338"/>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pPr>
            <a:r>
              <a:rPr lang="en-US" sz="2400" dirty="0">
                <a:effectLst/>
              </a:rPr>
              <a:t>PG1 is financial reporting guidance for grant reporting</a:t>
            </a:r>
          </a:p>
          <a:p>
            <a:pPr marL="228600" indent="-228600" defTabSz="914400">
              <a:lnSpc>
                <a:spcPct val="90000"/>
              </a:lnSpc>
              <a:spcBef>
                <a:spcPts val="1000"/>
              </a:spcBef>
              <a:buFont typeface="Arial" panose="020B0604020202020204" pitchFamily="34" charset="0"/>
              <a:buChar char="•"/>
            </a:pPr>
            <a:r>
              <a:rPr lang="en-US" sz="2400" dirty="0"/>
              <a:t>PG1 is a document, published with INPAS</a:t>
            </a:r>
          </a:p>
          <a:p>
            <a:pPr marL="228600" indent="-228600" defTabSz="914400">
              <a:lnSpc>
                <a:spcPct val="90000"/>
              </a:lnSpc>
              <a:spcBef>
                <a:spcPts val="1000"/>
              </a:spcBef>
              <a:buFont typeface="Arial" panose="020B0604020202020204" pitchFamily="34" charset="0"/>
              <a:buChar char="•"/>
            </a:pPr>
            <a:r>
              <a:rPr lang="en-US" sz="2400" dirty="0"/>
              <a:t>It prescribes a standard format report with notes and specific requirements</a:t>
            </a:r>
            <a:endParaRPr lang="en-US" sz="2400" dirty="0">
              <a:effectLst/>
            </a:endParaRPr>
          </a:p>
          <a:p>
            <a:pPr marL="228600" indent="-228600" defTabSz="914400">
              <a:lnSpc>
                <a:spcPct val="90000"/>
              </a:lnSpc>
              <a:spcBef>
                <a:spcPts val="1000"/>
              </a:spcBef>
              <a:buFont typeface="Arial" panose="020B0604020202020204" pitchFamily="34" charset="0"/>
              <a:buChar char="•"/>
            </a:pPr>
            <a:r>
              <a:rPr lang="en-US" sz="2400" dirty="0"/>
              <a:t>Not mandatory for INPAS compliance</a:t>
            </a:r>
          </a:p>
          <a:p>
            <a:pPr marL="228600" indent="-228600" defTabSz="914400">
              <a:lnSpc>
                <a:spcPct val="90000"/>
              </a:lnSpc>
              <a:spcBef>
                <a:spcPts val="1000"/>
              </a:spcBef>
              <a:buFont typeface="Arial" panose="020B0604020202020204" pitchFamily="34" charset="0"/>
              <a:buChar char="•"/>
            </a:pPr>
            <a:r>
              <a:rPr lang="en-US" sz="2400" dirty="0">
                <a:effectLst/>
              </a:rPr>
              <a:t>Format may be used without INPAS </a:t>
            </a:r>
          </a:p>
          <a:p>
            <a:pPr marL="228600" indent="-228600" defTabSz="914400">
              <a:lnSpc>
                <a:spcPct val="90000"/>
              </a:lnSpc>
              <a:spcBef>
                <a:spcPts val="1000"/>
              </a:spcBef>
              <a:buFont typeface="Arial" panose="020B0604020202020204" pitchFamily="34" charset="0"/>
              <a:buChar char="•"/>
            </a:pPr>
            <a:r>
              <a:rPr lang="en-US" sz="2400" dirty="0"/>
              <a:t>Grantors may require, allow or refuse its use by their grantees</a:t>
            </a:r>
          </a:p>
        </p:txBody>
      </p:sp>
      <p:sp>
        <p:nvSpPr>
          <p:cNvPr id="3" name="Slide Number Placeholder 2" hidden="1">
            <a:extLst>
              <a:ext uri="{FF2B5EF4-FFF2-40B4-BE49-F238E27FC236}">
                <a16:creationId xmlns:a16="http://schemas.microsoft.com/office/drawing/2014/main" id="{22515278-393D-9F08-DE1B-AB8B7D17331F}"/>
              </a:ext>
            </a:extLst>
          </p:cNvPr>
          <p:cNvSpPr>
            <a:spLocks noGrp="1"/>
          </p:cNvSpPr>
          <p:nvPr>
            <p:ph type="sldNum" sz="quarter" idx="4294967295"/>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D31D61A-E485-4E2E-9D9C-0E840CC85539}" type="slidenum">
              <a:rPr lang="en-GB" smtClean="0"/>
              <a:pPr>
                <a:spcAft>
                  <a:spcPts val="600"/>
                </a:spcAft>
              </a:pPr>
              <a:t>10</a:t>
            </a:fld>
            <a:endParaRPr lang="en-GB"/>
          </a:p>
        </p:txBody>
      </p:sp>
      <p:pic>
        <p:nvPicPr>
          <p:cNvPr id="3074" name="Picture 2" descr="Crazy Nuts | California Grown Whole Walnuts In Shell, 5Lb | Raw Walnuts Whole Bulk, Walnuts For Squirrels, Nuts In Shells For Squirrels">
            <a:extLst>
              <a:ext uri="{FF2B5EF4-FFF2-40B4-BE49-F238E27FC236}">
                <a16:creationId xmlns:a16="http://schemas.microsoft.com/office/drawing/2014/main" id="{1600BA14-2575-99EB-4C2B-B0F406DCC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281" y="2314292"/>
            <a:ext cx="3378805" cy="316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4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495C-87C2-A065-3F8F-BED83631E925}"/>
              </a:ext>
            </a:extLst>
          </p:cNvPr>
          <p:cNvSpPr>
            <a:spLocks noGrp="1"/>
          </p:cNvSpPr>
          <p:nvPr>
            <p:ph type="title"/>
          </p:nvPr>
        </p:nvSpPr>
        <p:spPr>
          <a:xfrm>
            <a:off x="513814" y="297224"/>
            <a:ext cx="10515600" cy="1325563"/>
          </a:xfrm>
        </p:spPr>
        <p:txBody>
          <a:bodyPr>
            <a:normAutofit/>
          </a:bodyPr>
          <a:lstStyle/>
          <a:p>
            <a:r>
              <a:rPr lang="en-US" sz="4000" dirty="0">
                <a:latin typeface="+mj-lt"/>
              </a:rPr>
              <a:t>Adopting Harmonized Grant Reporting</a:t>
            </a:r>
          </a:p>
        </p:txBody>
      </p:sp>
      <p:graphicFrame>
        <p:nvGraphicFramePr>
          <p:cNvPr id="3" name="Diagram 2">
            <a:extLst>
              <a:ext uri="{FF2B5EF4-FFF2-40B4-BE49-F238E27FC236}">
                <a16:creationId xmlns:a16="http://schemas.microsoft.com/office/drawing/2014/main" id="{813D6FEE-778A-2B4F-B1F9-90081B1DDEEE}"/>
              </a:ext>
            </a:extLst>
          </p:cNvPr>
          <p:cNvGraphicFramePr/>
          <p:nvPr>
            <p:extLst>
              <p:ext uri="{D42A27DB-BD31-4B8C-83A1-F6EECF244321}">
                <p14:modId xmlns:p14="http://schemas.microsoft.com/office/powerpoint/2010/main" val="2197232442"/>
              </p:ext>
            </p:extLst>
          </p:nvPr>
        </p:nvGraphicFramePr>
        <p:xfrm>
          <a:off x="1132115" y="1622787"/>
          <a:ext cx="7587342" cy="463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21104CE-0CD4-66E5-5AB0-AD201C0286BF}"/>
              </a:ext>
            </a:extLst>
          </p:cNvPr>
          <p:cNvSpPr txBox="1"/>
          <p:nvPr/>
        </p:nvSpPr>
        <p:spPr>
          <a:xfrm>
            <a:off x="1251858" y="1708063"/>
            <a:ext cx="1063739" cy="369332"/>
          </a:xfrm>
          <a:prstGeom prst="rect">
            <a:avLst/>
          </a:prstGeom>
          <a:noFill/>
        </p:spPr>
        <p:txBody>
          <a:bodyPr wrap="square" rtlCol="0">
            <a:spAutoFit/>
          </a:bodyPr>
          <a:lstStyle/>
          <a:p>
            <a:r>
              <a:rPr lang="en-US" dirty="0"/>
              <a:t>All NPOs</a:t>
            </a:r>
          </a:p>
        </p:txBody>
      </p:sp>
      <p:sp>
        <p:nvSpPr>
          <p:cNvPr id="4" name="TextBox 3">
            <a:extLst>
              <a:ext uri="{FF2B5EF4-FFF2-40B4-BE49-F238E27FC236}">
                <a16:creationId xmlns:a16="http://schemas.microsoft.com/office/drawing/2014/main" id="{021AC27C-84AB-48CB-1300-A425320736CB}"/>
              </a:ext>
            </a:extLst>
          </p:cNvPr>
          <p:cNvSpPr txBox="1"/>
          <p:nvPr/>
        </p:nvSpPr>
        <p:spPr>
          <a:xfrm>
            <a:off x="9035143" y="3569699"/>
            <a:ext cx="2525486" cy="1477328"/>
          </a:xfrm>
          <a:prstGeom prst="rect">
            <a:avLst/>
          </a:prstGeom>
          <a:noFill/>
        </p:spPr>
        <p:txBody>
          <a:bodyPr wrap="square" rtlCol="0">
            <a:spAutoFit/>
          </a:bodyPr>
          <a:lstStyle/>
          <a:p>
            <a:r>
              <a:rPr lang="en-US" dirty="0"/>
              <a:t>INPAS and PG1 may be used separately, but greatest benefits arise when used together</a:t>
            </a:r>
          </a:p>
        </p:txBody>
      </p:sp>
    </p:spTree>
    <p:extLst>
      <p:ext uri="{BB962C8B-B14F-4D97-AF65-F5344CB8AC3E}">
        <p14:creationId xmlns:p14="http://schemas.microsoft.com/office/powerpoint/2010/main" val="57268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C613-19F1-975B-3A1C-253CE7B03A9C}"/>
              </a:ext>
            </a:extLst>
          </p:cNvPr>
          <p:cNvSpPr>
            <a:spLocks noGrp="1"/>
          </p:cNvSpPr>
          <p:nvPr>
            <p:ph type="title"/>
          </p:nvPr>
        </p:nvSpPr>
        <p:spPr>
          <a:xfrm>
            <a:off x="318082" y="182562"/>
            <a:ext cx="10515600" cy="1325563"/>
          </a:xfrm>
        </p:spPr>
        <p:txBody>
          <a:bodyPr/>
          <a:lstStyle/>
          <a:p>
            <a:r>
              <a:rPr lang="en-US"/>
              <a:t>Primary audience for INPAS</a:t>
            </a:r>
            <a:endParaRPr lang="en-GB"/>
          </a:p>
        </p:txBody>
      </p:sp>
      <p:graphicFrame>
        <p:nvGraphicFramePr>
          <p:cNvPr id="3" name="Diagram 2">
            <a:extLst>
              <a:ext uri="{FF2B5EF4-FFF2-40B4-BE49-F238E27FC236}">
                <a16:creationId xmlns:a16="http://schemas.microsoft.com/office/drawing/2014/main" id="{EB7387AF-DEE5-37DF-234E-66A550A35491}"/>
              </a:ext>
            </a:extLst>
          </p:cNvPr>
          <p:cNvGraphicFramePr/>
          <p:nvPr>
            <p:extLst>
              <p:ext uri="{D42A27DB-BD31-4B8C-83A1-F6EECF244321}">
                <p14:modId xmlns:p14="http://schemas.microsoft.com/office/powerpoint/2010/main" val="2921273887"/>
              </p:ext>
            </p:extLst>
          </p:nvPr>
        </p:nvGraphicFramePr>
        <p:xfrm>
          <a:off x="2259069" y="1361599"/>
          <a:ext cx="5026152" cy="4875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EF8F298F-63C8-45A7-1317-FC54E756A9F0}"/>
              </a:ext>
            </a:extLst>
          </p:cNvPr>
          <p:cNvSpPr/>
          <p:nvPr/>
        </p:nvSpPr>
        <p:spPr>
          <a:xfrm>
            <a:off x="1500585" y="4156393"/>
            <a:ext cx="2810675" cy="1844131"/>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Very small local CBOs not primary audience for INPAS</a:t>
            </a:r>
          </a:p>
        </p:txBody>
      </p:sp>
      <p:sp>
        <p:nvSpPr>
          <p:cNvPr id="9" name="Oval 8">
            <a:extLst>
              <a:ext uri="{FF2B5EF4-FFF2-40B4-BE49-F238E27FC236}">
                <a16:creationId xmlns:a16="http://schemas.microsoft.com/office/drawing/2014/main" id="{EDF2EC3D-393A-FAE7-5C69-9F4860FBFEDA}"/>
              </a:ext>
            </a:extLst>
          </p:cNvPr>
          <p:cNvSpPr/>
          <p:nvPr/>
        </p:nvSpPr>
        <p:spPr>
          <a:xfrm>
            <a:off x="7404964" y="4069306"/>
            <a:ext cx="2810675" cy="1844131"/>
          </a:xfrm>
          <a:prstGeom prst="ellipse">
            <a:avLst/>
          </a:prstGeom>
          <a:solidFill>
            <a:srgbClr val="0C2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PG1 useful even for very small NGOs</a:t>
            </a:r>
          </a:p>
        </p:txBody>
      </p:sp>
    </p:spTree>
    <p:extLst>
      <p:ext uri="{BB962C8B-B14F-4D97-AF65-F5344CB8AC3E}">
        <p14:creationId xmlns:p14="http://schemas.microsoft.com/office/powerpoint/2010/main" val="2128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A38D-D0B0-372B-DA83-643794BC5792}"/>
              </a:ext>
            </a:extLst>
          </p:cNvPr>
          <p:cNvSpPr>
            <a:spLocks noGrp="1"/>
          </p:cNvSpPr>
          <p:nvPr>
            <p:ph type="ctrTitle"/>
          </p:nvPr>
        </p:nvSpPr>
        <p:spPr/>
        <p:txBody>
          <a:bodyPr>
            <a:noAutofit/>
          </a:bodyPr>
          <a:lstStyle/>
          <a:p>
            <a:r>
              <a:rPr lang="en-US" b="1" dirty="0">
                <a:solidFill>
                  <a:srgbClr val="0C2C56"/>
                </a:solidFill>
              </a:rPr>
              <a:t>Into the weeds</a:t>
            </a:r>
            <a:br>
              <a:rPr lang="en-US" sz="4400" b="1" dirty="0">
                <a:solidFill>
                  <a:srgbClr val="0C2C56"/>
                </a:solidFill>
              </a:rPr>
            </a:br>
            <a:br>
              <a:rPr lang="en-US" sz="3200" b="1" dirty="0">
                <a:solidFill>
                  <a:srgbClr val="0C2C56"/>
                </a:solidFill>
              </a:rPr>
            </a:br>
            <a:r>
              <a:rPr lang="en-US" sz="3200" dirty="0">
                <a:solidFill>
                  <a:srgbClr val="0C2C56"/>
                </a:solidFill>
              </a:rPr>
              <a:t>INPAS </a:t>
            </a:r>
            <a:r>
              <a:rPr lang="en-US" sz="3200" b="1" dirty="0">
                <a:solidFill>
                  <a:srgbClr val="92D050"/>
                </a:solidFill>
                <a:hlinkClick r:id="rId3">
                  <a:extLst>
                    <a:ext uri="{A12FA001-AC4F-418D-AE19-62706E023703}">
                      <ahyp:hlinkClr xmlns:ahyp="http://schemas.microsoft.com/office/drawing/2018/hyperlinkcolor" val="tx"/>
                    </a:ext>
                  </a:extLst>
                </a:hlinkClick>
              </a:rPr>
              <a:t>Practice Guide 1</a:t>
            </a:r>
            <a:r>
              <a:rPr lang="en-US" sz="3200" b="1" dirty="0">
                <a:solidFill>
                  <a:srgbClr val="92D050"/>
                </a:solidFill>
              </a:rPr>
              <a:t>: </a:t>
            </a:r>
            <a:r>
              <a:rPr lang="en-US" sz="3200" dirty="0">
                <a:solidFill>
                  <a:srgbClr val="0C2C56"/>
                </a:solidFill>
              </a:rPr>
              <a:t>Supplementary Statements for Grant Reporting</a:t>
            </a:r>
            <a:endParaRPr lang="en-US" sz="3200" dirty="0"/>
          </a:p>
        </p:txBody>
      </p:sp>
    </p:spTree>
    <p:extLst>
      <p:ext uri="{BB962C8B-B14F-4D97-AF65-F5344CB8AC3E}">
        <p14:creationId xmlns:p14="http://schemas.microsoft.com/office/powerpoint/2010/main" val="392698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p:txBody>
          <a:bodyPr>
            <a:normAutofit/>
          </a:bodyPr>
          <a:lstStyle/>
          <a:p>
            <a:r>
              <a:rPr lang="en-GB"/>
              <a:t>PG1 Prescribed format 1</a:t>
            </a: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14</a:t>
            </a:fld>
            <a:endParaRPr lang="en-GB"/>
          </a:p>
        </p:txBody>
      </p:sp>
      <p:graphicFrame>
        <p:nvGraphicFramePr>
          <p:cNvPr id="7" name="Table 6">
            <a:extLst>
              <a:ext uri="{FF2B5EF4-FFF2-40B4-BE49-F238E27FC236}">
                <a16:creationId xmlns:a16="http://schemas.microsoft.com/office/drawing/2014/main" id="{EB211671-4F6A-B4C0-B01E-F5733C066DA1}"/>
              </a:ext>
            </a:extLst>
          </p:cNvPr>
          <p:cNvGraphicFramePr>
            <a:graphicFrameLocks noGrp="1"/>
          </p:cNvGraphicFramePr>
          <p:nvPr/>
        </p:nvGraphicFramePr>
        <p:xfrm>
          <a:off x="949610" y="1316664"/>
          <a:ext cx="8720373" cy="4476428"/>
        </p:xfrm>
        <a:graphic>
          <a:graphicData uri="http://schemas.openxmlformats.org/drawingml/2006/table">
            <a:tbl>
              <a:tblPr firstRow="1" firstCol="1" bandRow="1">
                <a:tableStyleId>{5C22544A-7EE6-4342-B048-85BDC9FD1C3A}</a:tableStyleId>
              </a:tblPr>
              <a:tblGrid>
                <a:gridCol w="6189320">
                  <a:extLst>
                    <a:ext uri="{9D8B030D-6E8A-4147-A177-3AD203B41FA5}">
                      <a16:colId xmlns:a16="http://schemas.microsoft.com/office/drawing/2014/main" val="838147567"/>
                    </a:ext>
                  </a:extLst>
                </a:gridCol>
                <a:gridCol w="947451">
                  <a:extLst>
                    <a:ext uri="{9D8B030D-6E8A-4147-A177-3AD203B41FA5}">
                      <a16:colId xmlns:a16="http://schemas.microsoft.com/office/drawing/2014/main" val="873950438"/>
                    </a:ext>
                  </a:extLst>
                </a:gridCol>
                <a:gridCol w="1583602">
                  <a:extLst>
                    <a:ext uri="{9D8B030D-6E8A-4147-A177-3AD203B41FA5}">
                      <a16:colId xmlns:a16="http://schemas.microsoft.com/office/drawing/2014/main" val="531037196"/>
                    </a:ext>
                  </a:extLst>
                </a:gridCol>
              </a:tblGrid>
              <a:tr h="466713">
                <a:tc>
                  <a:txBody>
                    <a:bodyPr/>
                    <a:lstStyle/>
                    <a:p>
                      <a:pPr algn="just"/>
                      <a:r>
                        <a:rPr lang="en-GB" sz="1400">
                          <a:effectLst/>
                          <a:latin typeface="Open Sans" panose="020B0606030504020204" pitchFamily="34" charset="0"/>
                          <a:ea typeface="Open Sans" panose="020B0606030504020204" pitchFamily="34" charset="0"/>
                          <a:cs typeface="Open Sans" panose="020B0606030504020204" pitchFamily="34" charset="0"/>
                        </a:rPr>
                        <a:t> </a:t>
                      </a: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Statement for activity X</a:t>
                      </a:r>
                    </a:p>
                  </a:txBody>
                  <a:tcPr marL="68580" marR="68580" marT="0" marB="0" anchor="ctr">
                    <a:solidFill>
                      <a:srgbClr val="D0CECE"/>
                    </a:solidFill>
                  </a:tcPr>
                </a:tc>
                <a:tc>
                  <a:txBody>
                    <a:bodyPr/>
                    <a:lstStyle/>
                    <a:p>
                      <a:pPr algn="ct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endPar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D0CECE"/>
                    </a:solidFill>
                  </a:tcPr>
                </a:tc>
                <a:tc>
                  <a:txBody>
                    <a:bodyPr/>
                    <a:lstStyle/>
                    <a:p>
                      <a:pPr algn="ct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NPO </a:t>
                      </a:r>
                    </a:p>
                    <a:p>
                      <a:pPr algn="ct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Currency</a:t>
                      </a:r>
                      <a:endPar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D0CECE"/>
                    </a:solidFill>
                  </a:tcPr>
                </a:tc>
                <a:extLst>
                  <a:ext uri="{0D108BD9-81ED-4DB2-BD59-A6C34878D82A}">
                    <a16:rowId xmlns:a16="http://schemas.microsoft.com/office/drawing/2014/main" val="1596702519"/>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Income</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309044857"/>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Grants and donations</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1</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04252857"/>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 income (by type)</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2</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47778447"/>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income</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a:r>
                        <a:rPr lang="en-GB" sz="1600" b="1">
                          <a:effectLst/>
                          <a:latin typeface="Open Sans" panose="020B0606030504020204" pitchFamily="34" charset="0"/>
                          <a:ea typeface="Open Sans" panose="020B0606030504020204" pitchFamily="34" charset="0"/>
                          <a:cs typeface="Open Sans" panose="020B0606030504020204" pitchFamily="34" charset="0"/>
                        </a:rPr>
                        <a:t> 100,000</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223959891"/>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76151855"/>
                  </a:ext>
                </a:extLst>
              </a:tr>
              <a:tr h="339288">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880781839"/>
                  </a:ext>
                </a:extLst>
              </a:tr>
              <a:tr h="244800">
                <a:tc>
                  <a:txBody>
                    <a:bodyPr/>
                    <a:lstStyle/>
                    <a:p>
                      <a:pPr algn="just"/>
                      <a:endPar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17671700"/>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Employment</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3</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949153507"/>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Travel and subsistence</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4</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45851920"/>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Supplies and materials</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5</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46517905"/>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Running costs, external services and other</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6</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54884244"/>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Services in-kind and gifts in-kind</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7</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60887830"/>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Grants payable</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8</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087581"/>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510277436"/>
                  </a:ext>
                </a:extLst>
              </a:tr>
              <a:tr h="244800">
                <a:tc>
                  <a:txBody>
                    <a:bodyPr/>
                    <a:lstStyle/>
                    <a:p>
                      <a:pPr algn="just"/>
                      <a:endParaRPr lang="en-GB" sz="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9</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844782686"/>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expenses</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a:r>
                        <a:rPr lang="en-GB" sz="1600" b="1">
                          <a:effectLst/>
                          <a:latin typeface="Open Sans" panose="020B0606030504020204" pitchFamily="34" charset="0"/>
                          <a:ea typeface="Open Sans" panose="020B0606030504020204" pitchFamily="34" charset="0"/>
                          <a:cs typeface="Open Sans" panose="020B0606030504020204" pitchFamily="34" charset="0"/>
                        </a:rPr>
                        <a:t> 80,000</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79473880"/>
                  </a:ext>
                </a:extLst>
              </a:tr>
            </a:tbl>
          </a:graphicData>
        </a:graphic>
      </p:graphicFrame>
    </p:spTree>
    <p:extLst>
      <p:ext uri="{BB962C8B-B14F-4D97-AF65-F5344CB8AC3E}">
        <p14:creationId xmlns:p14="http://schemas.microsoft.com/office/powerpoint/2010/main" val="95703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p:txBody>
          <a:bodyPr>
            <a:normAutofit/>
          </a:bodyPr>
          <a:lstStyle/>
          <a:p>
            <a:r>
              <a:rPr lang="en-GB"/>
              <a:t>PG1 Prescribed format 1</a:t>
            </a: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15</a:t>
            </a:fld>
            <a:endParaRPr lang="en-GB"/>
          </a:p>
        </p:txBody>
      </p:sp>
      <p:graphicFrame>
        <p:nvGraphicFramePr>
          <p:cNvPr id="5" name="Table 4">
            <a:extLst>
              <a:ext uri="{FF2B5EF4-FFF2-40B4-BE49-F238E27FC236}">
                <a16:creationId xmlns:a16="http://schemas.microsoft.com/office/drawing/2014/main" id="{26C8EC8A-6AD6-14A6-0F18-ADF7474A68A6}"/>
              </a:ext>
            </a:extLst>
          </p:cNvPr>
          <p:cNvGraphicFramePr>
            <a:graphicFrameLocks noGrp="1"/>
          </p:cNvGraphicFramePr>
          <p:nvPr/>
        </p:nvGraphicFramePr>
        <p:xfrm>
          <a:off x="949610" y="1316664"/>
          <a:ext cx="8720373" cy="4476186"/>
        </p:xfrm>
        <a:graphic>
          <a:graphicData uri="http://schemas.openxmlformats.org/drawingml/2006/table">
            <a:tbl>
              <a:tblPr firstRow="1" firstCol="1" bandRow="1">
                <a:tableStyleId>{5C22544A-7EE6-4342-B048-85BDC9FD1C3A}</a:tableStyleId>
              </a:tblPr>
              <a:tblGrid>
                <a:gridCol w="6189320">
                  <a:extLst>
                    <a:ext uri="{9D8B030D-6E8A-4147-A177-3AD203B41FA5}">
                      <a16:colId xmlns:a16="http://schemas.microsoft.com/office/drawing/2014/main" val="838147567"/>
                    </a:ext>
                  </a:extLst>
                </a:gridCol>
                <a:gridCol w="947451">
                  <a:extLst>
                    <a:ext uri="{9D8B030D-6E8A-4147-A177-3AD203B41FA5}">
                      <a16:colId xmlns:a16="http://schemas.microsoft.com/office/drawing/2014/main" val="873950438"/>
                    </a:ext>
                  </a:extLst>
                </a:gridCol>
                <a:gridCol w="1583602">
                  <a:extLst>
                    <a:ext uri="{9D8B030D-6E8A-4147-A177-3AD203B41FA5}">
                      <a16:colId xmlns:a16="http://schemas.microsoft.com/office/drawing/2014/main" val="531037196"/>
                    </a:ext>
                  </a:extLst>
                </a:gridCol>
              </a:tblGrid>
              <a:tr h="466713">
                <a:tc>
                  <a:txBody>
                    <a:bodyPr/>
                    <a:lstStyle/>
                    <a:p>
                      <a:pPr algn="just"/>
                      <a:r>
                        <a:rPr lang="en-GB" sz="1400">
                          <a:effectLst/>
                          <a:latin typeface="Open Sans" panose="020B0606030504020204" pitchFamily="34" charset="0"/>
                          <a:ea typeface="Open Sans" panose="020B0606030504020204" pitchFamily="34" charset="0"/>
                          <a:cs typeface="Open Sans" panose="020B0606030504020204" pitchFamily="34" charset="0"/>
                        </a:rPr>
                        <a:t> </a:t>
                      </a: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Statement for activity X</a:t>
                      </a:r>
                    </a:p>
                  </a:txBody>
                  <a:tcPr marL="68580" marR="68580" marT="0" marB="0" anchor="ctr">
                    <a:solidFill>
                      <a:srgbClr val="D0CECE"/>
                    </a:solidFill>
                  </a:tcPr>
                </a:tc>
                <a:tc>
                  <a:txBody>
                    <a:bodyPr/>
                    <a:lstStyle/>
                    <a:p>
                      <a:pPr algn="ct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endPar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D0CECE"/>
                    </a:solidFill>
                  </a:tcPr>
                </a:tc>
                <a:tc>
                  <a:txBody>
                    <a:bodyPr/>
                    <a:lstStyle/>
                    <a:p>
                      <a:pPr algn="ct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NPO </a:t>
                      </a:r>
                    </a:p>
                    <a:p>
                      <a:pPr algn="ct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Currency</a:t>
                      </a:r>
                      <a:endPar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D0CECE"/>
                    </a:solidFill>
                  </a:tcPr>
                </a:tc>
                <a:extLst>
                  <a:ext uri="{0D108BD9-81ED-4DB2-BD59-A6C34878D82A}">
                    <a16:rowId xmlns:a16="http://schemas.microsoft.com/office/drawing/2014/main" val="1596702519"/>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Income</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309044857"/>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Grants and donations</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1</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04252857"/>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 income (by type)</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2</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47778447"/>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income</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a:r>
                        <a:rPr lang="en-GB" sz="1600" b="1">
                          <a:effectLst/>
                          <a:latin typeface="Open Sans" panose="020B0606030504020204" pitchFamily="34" charset="0"/>
                          <a:ea typeface="Open Sans" panose="020B0606030504020204" pitchFamily="34" charset="0"/>
                          <a:cs typeface="Open Sans" panose="020B0606030504020204" pitchFamily="34" charset="0"/>
                        </a:rPr>
                        <a:t> 100,000</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223959891"/>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76151855"/>
                  </a:ext>
                </a:extLst>
              </a:tr>
              <a:tr h="339288">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880781839"/>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 expenses</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17671700"/>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Employment</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3</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949153507"/>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Travel and subsistence</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4</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45851920"/>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Supplies and materials</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5</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46517905"/>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Running costs, external services and other</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6</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54884244"/>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Services in-kind and gifts in-kind</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7</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60887830"/>
                  </a:ext>
                </a:extLst>
              </a:tr>
              <a:tr h="244679">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Grants payable</a:t>
                      </a:r>
                      <a:endParaRPr lang="en-GB" sz="24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8</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087581"/>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510277436"/>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Support costs</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ctr"/>
                      <a:r>
                        <a:rPr lang="en-GB" sz="1400">
                          <a:effectLst/>
                          <a:latin typeface="Open Sans" panose="020B0606030504020204" pitchFamily="34" charset="0"/>
                          <a:ea typeface="Open Sans" panose="020B0606030504020204" pitchFamily="34" charset="0"/>
                          <a:cs typeface="Open Sans" panose="020B0606030504020204" pitchFamily="34" charset="0"/>
                        </a:rPr>
                        <a:t> 9</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r>
                        <a:rPr lang="en-GB" sz="1600" b="1">
                          <a:effectLst/>
                          <a:latin typeface="Open Sans" panose="020B0606030504020204" pitchFamily="34" charset="0"/>
                          <a:ea typeface="Open Sans" panose="020B0606030504020204" pitchFamily="34" charset="0"/>
                          <a:cs typeface="Open Sans" panose="020B0606030504020204" pitchFamily="34" charset="0"/>
                        </a:rPr>
                        <a:t> </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844782686"/>
                  </a:ext>
                </a:extLst>
              </a:tr>
              <a:tr h="244679">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Total expenses</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n-GB" sz="2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a:r>
                        <a:rPr lang="en-GB" sz="1600" b="1">
                          <a:effectLst/>
                          <a:latin typeface="Open Sans" panose="020B0606030504020204" pitchFamily="34" charset="0"/>
                          <a:ea typeface="Open Sans" panose="020B0606030504020204" pitchFamily="34" charset="0"/>
                          <a:cs typeface="Open Sans" panose="020B0606030504020204" pitchFamily="34" charset="0"/>
                        </a:rPr>
                        <a:t> 80,000</a:t>
                      </a:r>
                      <a:endParaRPr lang="en-GB" sz="2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79473880"/>
                  </a:ext>
                </a:extLst>
              </a:tr>
            </a:tbl>
          </a:graphicData>
        </a:graphic>
      </p:graphicFrame>
      <p:sp>
        <p:nvSpPr>
          <p:cNvPr id="4" name="Rectangle: Rounded Corners 3">
            <a:extLst>
              <a:ext uri="{FF2B5EF4-FFF2-40B4-BE49-F238E27FC236}">
                <a16:creationId xmlns:a16="http://schemas.microsoft.com/office/drawing/2014/main" id="{CA974D9D-1817-88A3-7548-B6572EB3FC76}"/>
              </a:ext>
            </a:extLst>
          </p:cNvPr>
          <p:cNvSpPr/>
          <p:nvPr/>
        </p:nvSpPr>
        <p:spPr>
          <a:xfrm>
            <a:off x="949610" y="3248526"/>
            <a:ext cx="1895641" cy="36094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1AA8F07-37EF-4334-18EA-61D1F7AD7E60}"/>
              </a:ext>
            </a:extLst>
          </p:cNvPr>
          <p:cNvSpPr/>
          <p:nvPr/>
        </p:nvSpPr>
        <p:spPr>
          <a:xfrm>
            <a:off x="949609" y="5204369"/>
            <a:ext cx="1895641" cy="36094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43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16</a:t>
            </a:fld>
            <a:endParaRPr lang="en-GB"/>
          </a:p>
        </p:txBody>
      </p:sp>
      <p:sp>
        <p:nvSpPr>
          <p:cNvPr id="5" name="Callout: Line 4">
            <a:extLst>
              <a:ext uri="{FF2B5EF4-FFF2-40B4-BE49-F238E27FC236}">
                <a16:creationId xmlns:a16="http://schemas.microsoft.com/office/drawing/2014/main" id="{8DE491C7-A3A2-277A-8E0B-71903A4B931A}"/>
              </a:ext>
            </a:extLst>
          </p:cNvPr>
          <p:cNvSpPr/>
          <p:nvPr/>
        </p:nvSpPr>
        <p:spPr>
          <a:xfrm>
            <a:off x="8832850" y="1653476"/>
            <a:ext cx="1489853" cy="1993238"/>
          </a:xfrm>
          <a:prstGeom prst="borderCallout1">
            <a:avLst>
              <a:gd name="adj1" fmla="val 108298"/>
              <a:gd name="adj2" fmla="val 50"/>
              <a:gd name="adj3" fmla="val 131393"/>
              <a:gd name="adj4" fmla="val -12821"/>
            </a:avLst>
          </a:prstGeom>
          <a:solidFill>
            <a:srgbClr val="901D41"/>
          </a:solidFill>
          <a:ln>
            <a:solidFill>
              <a:srgbClr val="901D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Total income 100,000 </a:t>
            </a:r>
          </a:p>
          <a:p>
            <a:pPr algn="ctr"/>
            <a:r>
              <a:rPr lang="en-US"/>
              <a:t>– </a:t>
            </a:r>
          </a:p>
          <a:p>
            <a:pPr algn="ctr"/>
            <a:r>
              <a:rPr lang="en-US"/>
              <a:t>Total expenses</a:t>
            </a:r>
          </a:p>
          <a:p>
            <a:pPr algn="ctr"/>
            <a:r>
              <a:rPr lang="en-US"/>
              <a:t>80,000</a:t>
            </a:r>
          </a:p>
        </p:txBody>
      </p:sp>
      <p:sp>
        <p:nvSpPr>
          <p:cNvPr id="6" name="Callout: Line 5">
            <a:extLst>
              <a:ext uri="{FF2B5EF4-FFF2-40B4-BE49-F238E27FC236}">
                <a16:creationId xmlns:a16="http://schemas.microsoft.com/office/drawing/2014/main" id="{56E5DA45-F16E-2A36-4626-C7BA6DB9D5F3}"/>
              </a:ext>
            </a:extLst>
          </p:cNvPr>
          <p:cNvSpPr/>
          <p:nvPr/>
        </p:nvSpPr>
        <p:spPr>
          <a:xfrm>
            <a:off x="10609941" y="1672195"/>
            <a:ext cx="1489854" cy="1993238"/>
          </a:xfrm>
          <a:prstGeom prst="borderCallout1">
            <a:avLst>
              <a:gd name="adj1" fmla="val 107167"/>
              <a:gd name="adj2" fmla="val -925"/>
              <a:gd name="adj3" fmla="val 158972"/>
              <a:gd name="adj4" fmla="val -134113"/>
            </a:avLst>
          </a:prstGeom>
          <a:solidFill>
            <a:srgbClr val="901D41"/>
          </a:solidFill>
          <a:ln>
            <a:solidFill>
              <a:srgbClr val="901D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Agrees to ‘Movement in Funds’ note in NPO Main accounts</a:t>
            </a:r>
          </a:p>
        </p:txBody>
      </p:sp>
      <p:graphicFrame>
        <p:nvGraphicFramePr>
          <p:cNvPr id="13" name="Table 12">
            <a:extLst>
              <a:ext uri="{FF2B5EF4-FFF2-40B4-BE49-F238E27FC236}">
                <a16:creationId xmlns:a16="http://schemas.microsoft.com/office/drawing/2014/main" id="{4394488F-486E-4842-C2C0-F9F9C332E81C}"/>
              </a:ext>
            </a:extLst>
          </p:cNvPr>
          <p:cNvGraphicFramePr>
            <a:graphicFrameLocks noGrp="1"/>
          </p:cNvGraphicFramePr>
          <p:nvPr/>
        </p:nvGraphicFramePr>
        <p:xfrm>
          <a:off x="644236" y="2742508"/>
          <a:ext cx="7900736" cy="2194560"/>
        </p:xfrm>
        <a:graphic>
          <a:graphicData uri="http://schemas.openxmlformats.org/drawingml/2006/table">
            <a:tbl>
              <a:tblPr firstRow="1" firstCol="1" bandRow="1">
                <a:tableStyleId>{5C22544A-7EE6-4342-B048-85BDC9FD1C3A}</a:tableStyleId>
              </a:tblPr>
              <a:tblGrid>
                <a:gridCol w="4960626">
                  <a:extLst>
                    <a:ext uri="{9D8B030D-6E8A-4147-A177-3AD203B41FA5}">
                      <a16:colId xmlns:a16="http://schemas.microsoft.com/office/drawing/2014/main" val="1999080600"/>
                    </a:ext>
                  </a:extLst>
                </a:gridCol>
                <a:gridCol w="1229526">
                  <a:extLst>
                    <a:ext uri="{9D8B030D-6E8A-4147-A177-3AD203B41FA5}">
                      <a16:colId xmlns:a16="http://schemas.microsoft.com/office/drawing/2014/main" val="3036770467"/>
                    </a:ext>
                  </a:extLst>
                </a:gridCol>
                <a:gridCol w="1710584">
                  <a:extLst>
                    <a:ext uri="{9D8B030D-6E8A-4147-A177-3AD203B41FA5}">
                      <a16:colId xmlns:a16="http://schemas.microsoft.com/office/drawing/2014/main" val="2916515451"/>
                    </a:ext>
                  </a:extLst>
                </a:gridCol>
              </a:tblGrid>
              <a:tr h="415205">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6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Statement for activity X (continued)</a:t>
                      </a:r>
                      <a:endPar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D0CECE"/>
                    </a:solidFill>
                  </a:tcPr>
                </a:tc>
                <a:tc>
                  <a:txBody>
                    <a:bodyPr/>
                    <a:lstStyle/>
                    <a:p>
                      <a:pPr algn="ctr"/>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p>
                  </a:txBody>
                  <a:tcPr marL="68580" marR="68580" marT="0" marB="0" anchor="ctr">
                    <a:solidFill>
                      <a:srgbClr val="D0CECE"/>
                    </a:solidFill>
                  </a:tcPr>
                </a:tc>
                <a:tc>
                  <a:txBody>
                    <a:bodyPr/>
                    <a:lstStyle/>
                    <a:p>
                      <a:pPr algn="ctr"/>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NPO</a:t>
                      </a:r>
                    </a:p>
                    <a:p>
                      <a:pPr algn="ctr"/>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Currency</a:t>
                      </a:r>
                    </a:p>
                  </a:txBody>
                  <a:tcPr marL="68580" marR="68580" marT="0" marB="0" anchor="ctr">
                    <a:solidFill>
                      <a:srgbClr val="D0CECE"/>
                    </a:solidFill>
                  </a:tcPr>
                </a:tc>
                <a:extLst>
                  <a:ext uri="{0D108BD9-81ED-4DB2-BD59-A6C34878D82A}">
                    <a16:rowId xmlns:a16="http://schemas.microsoft.com/office/drawing/2014/main" val="1066533818"/>
                  </a:ext>
                </a:extLst>
              </a:tr>
              <a:tr h="207602">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Foreign currency translation gains/losses</a:t>
                      </a:r>
                    </a:p>
                  </a:txBody>
                  <a:tcPr marL="68580" marR="68580" marT="0" marB="0">
                    <a:solidFill>
                      <a:srgbClr val="8DCFD6">
                        <a:alpha val="10000"/>
                      </a:srgbClr>
                    </a:solidFill>
                  </a:tcPr>
                </a:tc>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tc>
                <a:tc>
                  <a:txBody>
                    <a:bodyPr/>
                    <a:lstStyle/>
                    <a:p>
                      <a:pPr algn="r"/>
                      <a:r>
                        <a:rPr lang="en-GB" sz="1600" b="1">
                          <a:solidFill>
                            <a:schemeClr val="tx1"/>
                          </a:solidFill>
                          <a:effectLst/>
                          <a:latin typeface="Open Sans"/>
                          <a:ea typeface="Open Sans"/>
                          <a:cs typeface="Open Sans"/>
                        </a:rPr>
                        <a:t>-</a:t>
                      </a:r>
                    </a:p>
                  </a:txBody>
                  <a:tcPr marL="68580" marR="68580" marT="0" marB="0"/>
                </a:tc>
                <a:extLst>
                  <a:ext uri="{0D108BD9-81ED-4DB2-BD59-A6C34878D82A}">
                    <a16:rowId xmlns:a16="http://schemas.microsoft.com/office/drawing/2014/main" val="1117988914"/>
                  </a:ext>
                </a:extLst>
              </a:tr>
              <a:tr h="207602">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Transfers</a:t>
                      </a:r>
                    </a:p>
                  </a:txBody>
                  <a:tcPr marL="68580" marR="68580" marT="0" marB="0">
                    <a:solidFill>
                      <a:srgbClr val="8DCFD6">
                        <a:alpha val="10000"/>
                      </a:srgbClr>
                    </a:solidFill>
                  </a:tcPr>
                </a:tc>
                <a:tc>
                  <a:txBody>
                    <a:bodyPr/>
                    <a:lstStyle/>
                    <a:p>
                      <a:pPr algn="just"/>
                      <a:endParaRPr lang="en-GB" sz="1600">
                        <a:solidFill>
                          <a:schemeClr val="tx1"/>
                        </a:solidFill>
                        <a:effectLst/>
                        <a:latin typeface="Open Sans"/>
                        <a:ea typeface="Open Sans"/>
                        <a:cs typeface="Open Sans"/>
                      </a:endParaRPr>
                    </a:p>
                  </a:txBody>
                  <a:tcPr marL="68580" marR="68580" marT="0" marB="0"/>
                </a:tc>
                <a:tc>
                  <a:txBody>
                    <a:bodyPr/>
                    <a:lstStyle/>
                    <a:p>
                      <a:pPr algn="r"/>
                      <a:r>
                        <a:rPr lang="en-GB" sz="1600" b="1">
                          <a:solidFill>
                            <a:schemeClr val="tx1"/>
                          </a:solidFill>
                          <a:effectLst/>
                          <a:latin typeface="Open Sans"/>
                          <a:ea typeface="Open Sans"/>
                          <a:cs typeface="Open Sans"/>
                        </a:rPr>
                        <a:t>-</a:t>
                      </a:r>
                    </a:p>
                  </a:txBody>
                  <a:tcPr marL="68580" marR="68580" marT="0" marB="0"/>
                </a:tc>
                <a:extLst>
                  <a:ext uri="{0D108BD9-81ED-4DB2-BD59-A6C34878D82A}">
                    <a16:rowId xmlns:a16="http://schemas.microsoft.com/office/drawing/2014/main" val="3067759840"/>
                  </a:ext>
                </a:extLst>
              </a:tr>
              <a:tr h="207602">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 financial movements</a:t>
                      </a:r>
                    </a:p>
                  </a:txBody>
                  <a:tcPr marL="68580" marR="68580" marT="0" marB="0">
                    <a:solidFill>
                      <a:srgbClr val="8DCFD6">
                        <a:alpha val="10000"/>
                      </a:srgbClr>
                    </a:solidFill>
                  </a:tcPr>
                </a:tc>
                <a:tc>
                  <a:txBody>
                    <a:bodyPr/>
                    <a:lstStyle/>
                    <a:p>
                      <a:pPr algn="just"/>
                      <a:endParaRPr lang="en-GB" sz="1600">
                        <a:solidFill>
                          <a:schemeClr val="tx1"/>
                        </a:solidFill>
                        <a:effectLst/>
                        <a:latin typeface="Open Sans"/>
                        <a:ea typeface="Open Sans"/>
                        <a:cs typeface="Open Sans"/>
                      </a:endParaRPr>
                    </a:p>
                  </a:txBody>
                  <a:tcPr marL="68580" marR="68580" marT="0" marB="0"/>
                </a:tc>
                <a:tc>
                  <a:txBody>
                    <a:bodyPr/>
                    <a:lstStyle/>
                    <a:p>
                      <a:pPr algn="r"/>
                      <a:r>
                        <a:rPr lang="en-GB" sz="1600" b="1">
                          <a:solidFill>
                            <a:schemeClr val="tx1"/>
                          </a:solidFill>
                          <a:effectLst/>
                          <a:latin typeface="Open Sans"/>
                          <a:ea typeface="Open Sans"/>
                          <a:cs typeface="Open Sans"/>
                        </a:rPr>
                        <a:t>-</a:t>
                      </a:r>
                    </a:p>
                  </a:txBody>
                  <a:tcPr marL="68580" marR="68580" marT="0" marB="0"/>
                </a:tc>
                <a:extLst>
                  <a:ext uri="{0D108BD9-81ED-4DB2-BD59-A6C34878D82A}">
                    <a16:rowId xmlns:a16="http://schemas.microsoft.com/office/drawing/2014/main" val="2747906138"/>
                  </a:ext>
                </a:extLst>
              </a:tr>
              <a:tr h="207602">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rgbClr val="8DCFD6">
                        <a:alpha val="10000"/>
                      </a:srgbClr>
                    </a:solidFill>
                  </a:tcPr>
                </a:tc>
                <a:tc>
                  <a:txBody>
                    <a:bodyPr/>
                    <a:lstStyle/>
                    <a:p>
                      <a:pPr algn="just"/>
                      <a:endParaRPr lang="en-GB" sz="1600">
                        <a:solidFill>
                          <a:schemeClr val="tx1"/>
                        </a:solidFill>
                        <a:effectLst/>
                        <a:latin typeface="Open Sans"/>
                        <a:ea typeface="Open Sans"/>
                        <a:cs typeface="Open Sans"/>
                      </a:endParaRPr>
                    </a:p>
                  </a:txBody>
                  <a:tcPr marL="68580" marR="68580" marT="0" marB="0"/>
                </a:tc>
                <a:tc>
                  <a:txBody>
                    <a:bodyPr/>
                    <a:lstStyle/>
                    <a:p>
                      <a:pPr algn="r"/>
                      <a:endParaRPr lang="en-GB" sz="1600" b="1">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870129265"/>
                  </a:ext>
                </a:extLst>
              </a:tr>
              <a:tr h="207602">
                <a:tc>
                  <a:txBody>
                    <a:bodyPr/>
                    <a:lstStyle/>
                    <a:p>
                      <a:pPr algn="just"/>
                      <a:r>
                        <a:rPr lang="en-GB" sz="16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grant [fund] balance</a:t>
                      </a:r>
                    </a:p>
                  </a:txBody>
                  <a:tcPr marL="68580" marR="68580" marT="0" marB="0">
                    <a:solidFill>
                      <a:srgbClr val="8DCFD6">
                        <a:alpha val="10000"/>
                      </a:srgbClr>
                    </a:solidFill>
                  </a:tcPr>
                </a:tc>
                <a:tc>
                  <a:txBody>
                    <a:bodyPr/>
                    <a:lstStyle/>
                    <a:p>
                      <a:pPr algn="just"/>
                      <a:endParaRPr lang="en-GB" sz="1600">
                        <a:solidFill>
                          <a:schemeClr val="tx1"/>
                        </a:solidFill>
                        <a:effectLst/>
                        <a:latin typeface="Open Sans"/>
                        <a:ea typeface="Open Sans"/>
                        <a:cs typeface="Open Sans"/>
                      </a:endParaRPr>
                    </a:p>
                  </a:txBody>
                  <a:tcPr marL="68580" marR="68580" marT="0" marB="0"/>
                </a:tc>
                <a:tc>
                  <a:txBody>
                    <a:bodyPr/>
                    <a:lstStyle/>
                    <a:p>
                      <a:pPr algn="r"/>
                      <a:r>
                        <a:rPr lang="en-GB" sz="1600" b="1">
                          <a:solidFill>
                            <a:schemeClr val="tx1"/>
                          </a:solidFill>
                          <a:effectLst/>
                          <a:latin typeface="Open Sans"/>
                          <a:ea typeface="Open Sans"/>
                          <a:cs typeface="Open Sans"/>
                        </a:rPr>
                        <a:t>20,000</a:t>
                      </a:r>
                    </a:p>
                  </a:txBody>
                  <a:tcPr marL="68580" marR="68580" marT="0" marB="0"/>
                </a:tc>
                <a:extLst>
                  <a:ext uri="{0D108BD9-81ED-4DB2-BD59-A6C34878D82A}">
                    <a16:rowId xmlns:a16="http://schemas.microsoft.com/office/drawing/2014/main" val="3044880630"/>
                  </a:ext>
                </a:extLst>
              </a:tr>
              <a:tr h="207602">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Opening balance</a:t>
                      </a:r>
                    </a:p>
                  </a:txBody>
                  <a:tcPr marL="68580" marR="68580" marT="0" marB="0">
                    <a:solidFill>
                      <a:srgbClr val="8DCFD6">
                        <a:alpha val="10000"/>
                      </a:srgbClr>
                    </a:solidFill>
                  </a:tcPr>
                </a:tc>
                <a:tc>
                  <a:txBody>
                    <a:bodyPr/>
                    <a:lstStyle/>
                    <a:p>
                      <a:pPr algn="just"/>
                      <a:endParaRPr lang="en-GB" sz="1600">
                        <a:solidFill>
                          <a:schemeClr val="tx1"/>
                        </a:solidFill>
                        <a:effectLst/>
                        <a:latin typeface="Open Sans"/>
                        <a:ea typeface="Open Sans"/>
                        <a:cs typeface="Open Sans"/>
                      </a:endParaRPr>
                    </a:p>
                  </a:txBody>
                  <a:tcPr marL="68580" marR="68580" marT="0" marB="0"/>
                </a:tc>
                <a:tc>
                  <a:txBody>
                    <a:bodyPr/>
                    <a:lstStyle/>
                    <a:p>
                      <a:pPr algn="r"/>
                      <a:r>
                        <a:rPr lang="en-GB" sz="1600" b="0">
                          <a:solidFill>
                            <a:schemeClr val="tx1"/>
                          </a:solidFill>
                          <a:effectLst/>
                          <a:latin typeface="Open Sans"/>
                          <a:ea typeface="Open Sans"/>
                          <a:cs typeface="Open Sans"/>
                        </a:rPr>
                        <a:t>-</a:t>
                      </a:r>
                    </a:p>
                  </a:txBody>
                  <a:tcPr marL="68580" marR="68580" marT="0" marB="0"/>
                </a:tc>
                <a:extLst>
                  <a:ext uri="{0D108BD9-81ED-4DB2-BD59-A6C34878D82A}">
                    <a16:rowId xmlns:a16="http://schemas.microsoft.com/office/drawing/2014/main" val="1003067558"/>
                  </a:ext>
                </a:extLst>
              </a:tr>
              <a:tr h="207602">
                <a:tc>
                  <a:txBody>
                    <a:bodyPr/>
                    <a:lstStyle/>
                    <a:p>
                      <a:pPr algn="just"/>
                      <a:r>
                        <a:rPr lang="en-GB" sz="16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Closing balance</a:t>
                      </a:r>
                    </a:p>
                  </a:txBody>
                  <a:tcPr marL="68580" marR="68580" marT="0" marB="0">
                    <a:solidFill>
                      <a:srgbClr val="8DCFD6">
                        <a:alpha val="10000"/>
                      </a:srgbClr>
                    </a:solidFill>
                  </a:tcPr>
                </a:tc>
                <a:tc>
                  <a:txBody>
                    <a:bodyPr/>
                    <a:lstStyle/>
                    <a:p>
                      <a:pPr algn="just"/>
                      <a:endParaRPr lang="en-GB" sz="1600">
                        <a:solidFill>
                          <a:schemeClr val="tx1"/>
                        </a:solidFill>
                        <a:effectLst/>
                        <a:latin typeface="Open Sans"/>
                        <a:ea typeface="Open Sans"/>
                        <a:cs typeface="Open Sans"/>
                      </a:endParaRPr>
                    </a:p>
                  </a:txBody>
                  <a:tcPr marL="68580" marR="68580" marT="0" marB="0"/>
                </a:tc>
                <a:tc>
                  <a:txBody>
                    <a:bodyPr/>
                    <a:lstStyle/>
                    <a:p>
                      <a:pPr algn="r"/>
                      <a:r>
                        <a:rPr lang="en-GB" sz="1600" b="1">
                          <a:solidFill>
                            <a:schemeClr val="tx1"/>
                          </a:solidFill>
                          <a:effectLst/>
                          <a:latin typeface="Open Sans"/>
                          <a:ea typeface="Open Sans"/>
                          <a:cs typeface="Open Sans"/>
                        </a:rPr>
                        <a:t>20,000</a:t>
                      </a:r>
                    </a:p>
                  </a:txBody>
                  <a:tcPr marL="68580" marR="68580" marT="0" marB="0"/>
                </a:tc>
                <a:extLst>
                  <a:ext uri="{0D108BD9-81ED-4DB2-BD59-A6C34878D82A}">
                    <a16:rowId xmlns:a16="http://schemas.microsoft.com/office/drawing/2014/main" val="2624114494"/>
                  </a:ext>
                </a:extLst>
              </a:tr>
            </a:tbl>
          </a:graphicData>
        </a:graphic>
      </p:graphicFrame>
      <p:sp>
        <p:nvSpPr>
          <p:cNvPr id="4" name="Title 1">
            <a:extLst>
              <a:ext uri="{FF2B5EF4-FFF2-40B4-BE49-F238E27FC236}">
                <a16:creationId xmlns:a16="http://schemas.microsoft.com/office/drawing/2014/main" id="{40CC2E24-3F86-50D3-E265-724CCD929DE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Work Sans" panose="00000500000000000000" pitchFamily="2" charset="0"/>
                <a:ea typeface="+mj-ea"/>
                <a:cs typeface="+mj-cs"/>
              </a:defRPr>
            </a:lvl1pPr>
          </a:lstStyle>
          <a:p>
            <a:r>
              <a:rPr lang="en-GB"/>
              <a:t>PG1 Prescribed format 2</a:t>
            </a:r>
          </a:p>
        </p:txBody>
      </p:sp>
    </p:spTree>
    <p:extLst>
      <p:ext uri="{BB962C8B-B14F-4D97-AF65-F5344CB8AC3E}">
        <p14:creationId xmlns:p14="http://schemas.microsoft.com/office/powerpoint/2010/main" val="67157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a:xfrm>
            <a:off x="838200" y="625535"/>
            <a:ext cx="10515600" cy="1325563"/>
          </a:xfrm>
        </p:spPr>
        <p:txBody>
          <a:bodyPr>
            <a:normAutofit/>
          </a:bodyPr>
          <a:lstStyle/>
          <a:p>
            <a:r>
              <a:rPr lang="en-GB"/>
              <a:t>Linkage to main audited accounts</a:t>
            </a:r>
            <a:br>
              <a:rPr lang="en-GB"/>
            </a:br>
            <a:r>
              <a:rPr lang="en-GB" sz="3200">
                <a:latin typeface="Open Sans" panose="020B0606030504020204" pitchFamily="34" charset="0"/>
                <a:ea typeface="Open Sans" panose="020B0606030504020204" pitchFamily="34" charset="0"/>
                <a:cs typeface="Open Sans" panose="020B0606030504020204" pitchFamily="34" charset="0"/>
              </a:rPr>
              <a:t>Movement in funds note</a:t>
            </a: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17</a:t>
            </a:fld>
            <a:endParaRPr lang="en-GB"/>
          </a:p>
        </p:txBody>
      </p:sp>
      <p:graphicFrame>
        <p:nvGraphicFramePr>
          <p:cNvPr id="6" name="Table 5">
            <a:extLst>
              <a:ext uri="{FF2B5EF4-FFF2-40B4-BE49-F238E27FC236}">
                <a16:creationId xmlns:a16="http://schemas.microsoft.com/office/drawing/2014/main" id="{94091F87-2B64-6C72-B1D7-2A074C75DB63}"/>
              </a:ext>
            </a:extLst>
          </p:cNvPr>
          <p:cNvGraphicFramePr>
            <a:graphicFrameLocks noGrp="1"/>
          </p:cNvGraphicFramePr>
          <p:nvPr>
            <p:extLst>
              <p:ext uri="{D42A27DB-BD31-4B8C-83A1-F6EECF244321}">
                <p14:modId xmlns:p14="http://schemas.microsoft.com/office/powerpoint/2010/main" val="992781565"/>
              </p:ext>
            </p:extLst>
          </p:nvPr>
        </p:nvGraphicFramePr>
        <p:xfrm>
          <a:off x="838200" y="2207272"/>
          <a:ext cx="10830636" cy="4056895"/>
        </p:xfrm>
        <a:graphic>
          <a:graphicData uri="http://schemas.openxmlformats.org/drawingml/2006/table">
            <a:tbl>
              <a:tblPr firstRow="1" bandRow="1">
                <a:tableStyleId>{5C22544A-7EE6-4342-B048-85BDC9FD1C3A}</a:tableStyleId>
              </a:tblPr>
              <a:tblGrid>
                <a:gridCol w="2805752">
                  <a:extLst>
                    <a:ext uri="{9D8B030D-6E8A-4147-A177-3AD203B41FA5}">
                      <a16:colId xmlns:a16="http://schemas.microsoft.com/office/drawing/2014/main" val="4224419863"/>
                    </a:ext>
                  </a:extLst>
                </a:gridCol>
                <a:gridCol w="1392072">
                  <a:extLst>
                    <a:ext uri="{9D8B030D-6E8A-4147-A177-3AD203B41FA5}">
                      <a16:colId xmlns:a16="http://schemas.microsoft.com/office/drawing/2014/main" val="3134064301"/>
                    </a:ext>
                  </a:extLst>
                </a:gridCol>
                <a:gridCol w="1217494">
                  <a:extLst>
                    <a:ext uri="{9D8B030D-6E8A-4147-A177-3AD203B41FA5}">
                      <a16:colId xmlns:a16="http://schemas.microsoft.com/office/drawing/2014/main" val="629699565"/>
                    </a:ext>
                  </a:extLst>
                </a:gridCol>
                <a:gridCol w="1825957">
                  <a:extLst>
                    <a:ext uri="{9D8B030D-6E8A-4147-A177-3AD203B41FA5}">
                      <a16:colId xmlns:a16="http://schemas.microsoft.com/office/drawing/2014/main" val="356276308"/>
                    </a:ext>
                  </a:extLst>
                </a:gridCol>
                <a:gridCol w="1784255">
                  <a:extLst>
                    <a:ext uri="{9D8B030D-6E8A-4147-A177-3AD203B41FA5}">
                      <a16:colId xmlns:a16="http://schemas.microsoft.com/office/drawing/2014/main" val="3997681576"/>
                    </a:ext>
                  </a:extLst>
                </a:gridCol>
                <a:gridCol w="1805106">
                  <a:extLst>
                    <a:ext uri="{9D8B030D-6E8A-4147-A177-3AD203B41FA5}">
                      <a16:colId xmlns:a16="http://schemas.microsoft.com/office/drawing/2014/main" val="2422482413"/>
                    </a:ext>
                  </a:extLst>
                </a:gridCol>
              </a:tblGrid>
              <a:tr h="610211">
                <a:tc>
                  <a:txBody>
                    <a:bodyPr/>
                    <a:lstStyle/>
                    <a:p>
                      <a:endParaRPr lang="en-US"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92D050"/>
                    </a:solidFill>
                  </a:tcPr>
                </a:tc>
                <a:tc>
                  <a:txBody>
                    <a:bodyPr/>
                    <a:lstStyle/>
                    <a:p>
                      <a:pPr algn="ctr"/>
                      <a:r>
                        <a:rPr lang="en-US" sz="2000" b="0">
                          <a:solidFill>
                            <a:schemeClr val="tx1"/>
                          </a:solidFill>
                          <a:latin typeface="Open Sans" panose="020B0606030504020204" pitchFamily="34" charset="0"/>
                          <a:ea typeface="Open Sans" panose="020B0606030504020204" pitchFamily="34" charset="0"/>
                          <a:cs typeface="Open Sans" panose="020B0606030504020204" pitchFamily="34" charset="0"/>
                        </a:rPr>
                        <a:t>Opening balance</a:t>
                      </a:r>
                    </a:p>
                  </a:txBody>
                  <a:tcPr>
                    <a:solidFill>
                      <a:srgbClr val="92D050"/>
                    </a:solidFill>
                  </a:tcPr>
                </a:tc>
                <a:tc>
                  <a:txBody>
                    <a:bodyPr/>
                    <a:lstStyle/>
                    <a:p>
                      <a:pPr algn="ctr"/>
                      <a:r>
                        <a:rPr lang="en-US" sz="2000" b="0">
                          <a:solidFill>
                            <a:schemeClr val="tx1"/>
                          </a:solidFill>
                          <a:latin typeface="Open Sans" panose="020B0606030504020204" pitchFamily="34" charset="0"/>
                          <a:ea typeface="Open Sans" panose="020B0606030504020204" pitchFamily="34" charset="0"/>
                          <a:cs typeface="Open Sans" panose="020B0606030504020204" pitchFamily="34" charset="0"/>
                        </a:rPr>
                        <a:t>Income</a:t>
                      </a:r>
                    </a:p>
                  </a:txBody>
                  <a:tcPr>
                    <a:solidFill>
                      <a:srgbClr val="92D050"/>
                    </a:solidFill>
                  </a:tcPr>
                </a:tc>
                <a:tc>
                  <a:txBody>
                    <a:bodyPr/>
                    <a:lstStyle/>
                    <a:p>
                      <a:pPr algn="ctr"/>
                      <a:r>
                        <a:rPr lang="en-US" sz="2000" b="0">
                          <a:solidFill>
                            <a:schemeClr val="tx1"/>
                          </a:solidFill>
                          <a:latin typeface="Open Sans" panose="020B0606030504020204" pitchFamily="34" charset="0"/>
                          <a:ea typeface="Open Sans" panose="020B0606030504020204" pitchFamily="34" charset="0"/>
                          <a:cs typeface="Open Sans" panose="020B0606030504020204" pitchFamily="34" charset="0"/>
                        </a:rPr>
                        <a:t>Expenditure</a:t>
                      </a:r>
                    </a:p>
                  </a:txBody>
                  <a:tcPr>
                    <a:solidFill>
                      <a:srgbClr val="92D050"/>
                    </a:solidFill>
                  </a:tcPr>
                </a:tc>
                <a:tc>
                  <a:txBody>
                    <a:bodyPr/>
                    <a:lstStyle/>
                    <a:p>
                      <a:pPr algn="ctr"/>
                      <a:r>
                        <a:rPr lang="en-US" sz="2000" b="0">
                          <a:solidFill>
                            <a:schemeClr val="tx1"/>
                          </a:solidFill>
                          <a:latin typeface="Open Sans" panose="020B0606030504020204" pitchFamily="34" charset="0"/>
                          <a:ea typeface="Open Sans" panose="020B0606030504020204" pitchFamily="34" charset="0"/>
                          <a:cs typeface="Open Sans" panose="020B0606030504020204" pitchFamily="34" charset="0"/>
                        </a:rPr>
                        <a:t>Transfers between funds</a:t>
                      </a:r>
                    </a:p>
                  </a:txBody>
                  <a:tcPr>
                    <a:solidFill>
                      <a:srgbClr val="92D050"/>
                    </a:solidFill>
                  </a:tcPr>
                </a:tc>
                <a:tc>
                  <a:txBody>
                    <a:bodyPr/>
                    <a:lstStyle/>
                    <a:p>
                      <a:pPr algn="ctr"/>
                      <a:r>
                        <a:rPr lang="en-US" sz="2000" b="0">
                          <a:solidFill>
                            <a:schemeClr val="tx1"/>
                          </a:solidFill>
                          <a:latin typeface="Open Sans" panose="020B0606030504020204" pitchFamily="34" charset="0"/>
                          <a:ea typeface="Open Sans" panose="020B0606030504020204" pitchFamily="34" charset="0"/>
                          <a:cs typeface="Open Sans" panose="020B0606030504020204" pitchFamily="34" charset="0"/>
                        </a:rPr>
                        <a:t>Closing Balance</a:t>
                      </a:r>
                    </a:p>
                  </a:txBody>
                  <a:tcPr>
                    <a:solidFill>
                      <a:srgbClr val="92D050"/>
                    </a:solidFill>
                  </a:tcPr>
                </a:tc>
                <a:extLst>
                  <a:ext uri="{0D108BD9-81ED-4DB2-BD59-A6C34878D82A}">
                    <a16:rowId xmlns:a16="http://schemas.microsoft.com/office/drawing/2014/main" val="3155694378"/>
                  </a:ext>
                </a:extLst>
              </a:tr>
              <a:tr h="610211">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Restricted funds</a:t>
                      </a: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16419724"/>
                  </a:ext>
                </a:extLst>
              </a:tr>
              <a:tr h="610211">
                <a:tc>
                  <a:txBody>
                    <a:bodyPr/>
                    <a:lstStyle/>
                    <a:p>
                      <a:pPr lvl="1"/>
                      <a:r>
                        <a:rPr lang="en-US" sz="2000" dirty="0">
                          <a:latin typeface="Open Sans" panose="020B0606030504020204" pitchFamily="34" charset="0"/>
                          <a:ea typeface="Open Sans" panose="020B0606030504020204" pitchFamily="34" charset="0"/>
                          <a:cs typeface="Open Sans" panose="020B0606030504020204" pitchFamily="34" charset="0"/>
                        </a:rPr>
                        <a:t>Fund A</a:t>
                      </a:r>
                    </a:p>
                  </a:txBody>
                  <a:tcPr/>
                </a:tc>
                <a:tc>
                  <a:txBody>
                    <a:bodyPr/>
                    <a:lstStyle/>
                    <a:p>
                      <a:pPr algn="r"/>
                      <a:r>
                        <a:rPr lang="en-US" dirty="0">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algn="r"/>
                      <a:r>
                        <a:rPr lang="en-US" dirty="0">
                          <a:latin typeface="Open Sans" panose="020B0606030504020204" pitchFamily="34" charset="0"/>
                          <a:ea typeface="Open Sans" panose="020B0606030504020204" pitchFamily="34" charset="0"/>
                          <a:cs typeface="Open Sans" panose="020B0606030504020204" pitchFamily="34" charset="0"/>
                        </a:rPr>
                        <a:t>100,000</a:t>
                      </a:r>
                    </a:p>
                  </a:txBody>
                  <a:tcPr/>
                </a:tc>
                <a:tc>
                  <a:txBody>
                    <a:bodyPr/>
                    <a:lstStyle/>
                    <a:p>
                      <a:pPr algn="r"/>
                      <a:r>
                        <a:rPr lang="en-US" dirty="0">
                          <a:latin typeface="Open Sans" panose="020B0606030504020204" pitchFamily="34" charset="0"/>
                          <a:ea typeface="Open Sans" panose="020B0606030504020204" pitchFamily="34" charset="0"/>
                          <a:cs typeface="Open Sans" panose="020B0606030504020204" pitchFamily="34" charset="0"/>
                        </a:rPr>
                        <a:t>80,000</a:t>
                      </a:r>
                    </a:p>
                  </a:txBody>
                  <a:tcPr/>
                </a:tc>
                <a:tc>
                  <a:txBody>
                    <a:bodyPr/>
                    <a:lstStyle/>
                    <a:p>
                      <a:pPr algn="r"/>
                      <a:r>
                        <a:rPr lang="en-US" dirty="0">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algn="r"/>
                      <a:r>
                        <a:rPr lang="en-US" dirty="0">
                          <a:latin typeface="Open Sans" panose="020B0606030504020204" pitchFamily="34" charset="0"/>
                          <a:ea typeface="Open Sans" panose="020B0606030504020204" pitchFamily="34" charset="0"/>
                          <a:cs typeface="Open Sans" panose="020B0606030504020204" pitchFamily="34" charset="0"/>
                        </a:rPr>
                        <a:t>20,000</a:t>
                      </a:r>
                    </a:p>
                  </a:txBody>
                  <a:tcPr/>
                </a:tc>
                <a:extLst>
                  <a:ext uri="{0D108BD9-81ED-4DB2-BD59-A6C34878D82A}">
                    <a16:rowId xmlns:a16="http://schemas.microsoft.com/office/drawing/2014/main" val="2184921294"/>
                  </a:ext>
                </a:extLst>
              </a:tr>
              <a:tr h="610211">
                <a:tc>
                  <a:txBody>
                    <a:bodyPr/>
                    <a:lstStyle/>
                    <a:p>
                      <a:pPr lvl="1"/>
                      <a:r>
                        <a:rPr lang="en-US" sz="2000">
                          <a:latin typeface="Open Sans" panose="020B0606030504020204" pitchFamily="34" charset="0"/>
                          <a:ea typeface="Open Sans" panose="020B0606030504020204" pitchFamily="34" charset="0"/>
                          <a:cs typeface="Open Sans" panose="020B0606030504020204" pitchFamily="34" charset="0"/>
                        </a:rPr>
                        <a:t>Fund B</a:t>
                      </a: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8237747"/>
                  </a:ext>
                </a:extLst>
              </a:tr>
              <a:tr h="610211">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Unrestricted funds</a:t>
                      </a: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723199507"/>
                  </a:ext>
                </a:extLst>
              </a:tr>
              <a:tr h="610211">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TOTAL</a:t>
                      </a: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10534887"/>
                  </a:ext>
                </a:extLst>
              </a:tr>
            </a:tbl>
          </a:graphicData>
        </a:graphic>
      </p:graphicFrame>
    </p:spTree>
    <p:extLst>
      <p:ext uri="{BB962C8B-B14F-4D97-AF65-F5344CB8AC3E}">
        <p14:creationId xmlns:p14="http://schemas.microsoft.com/office/powerpoint/2010/main" val="393419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a:xfrm>
            <a:off x="838200" y="304165"/>
            <a:ext cx="10515600" cy="1325563"/>
          </a:xfrm>
        </p:spPr>
        <p:txBody>
          <a:bodyPr>
            <a:normAutofit/>
          </a:bodyPr>
          <a:lstStyle/>
          <a:p>
            <a:r>
              <a:rPr lang="en-GB"/>
              <a:t>Column options - donor</a:t>
            </a: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18</a:t>
            </a:fld>
            <a:endParaRPr lang="en-GB"/>
          </a:p>
        </p:txBody>
      </p:sp>
      <p:graphicFrame>
        <p:nvGraphicFramePr>
          <p:cNvPr id="4" name="Table 3">
            <a:extLst>
              <a:ext uri="{FF2B5EF4-FFF2-40B4-BE49-F238E27FC236}">
                <a16:creationId xmlns:a16="http://schemas.microsoft.com/office/drawing/2014/main" id="{77E09302-08EF-A8C1-E6A0-EA6319DAE519}"/>
              </a:ext>
            </a:extLst>
          </p:cNvPr>
          <p:cNvGraphicFramePr>
            <a:graphicFrameLocks noGrp="1"/>
          </p:cNvGraphicFramePr>
          <p:nvPr/>
        </p:nvGraphicFramePr>
        <p:xfrm>
          <a:off x="942472" y="1629727"/>
          <a:ext cx="8620169" cy="3944809"/>
        </p:xfrm>
        <a:graphic>
          <a:graphicData uri="http://schemas.openxmlformats.org/drawingml/2006/table">
            <a:tbl>
              <a:tblPr firstRow="1" firstCol="1" bandRow="1">
                <a:tableStyleId>{5C22544A-7EE6-4342-B048-85BDC9FD1C3A}</a:tableStyleId>
              </a:tblPr>
              <a:tblGrid>
                <a:gridCol w="3853296">
                  <a:extLst>
                    <a:ext uri="{9D8B030D-6E8A-4147-A177-3AD203B41FA5}">
                      <a16:colId xmlns:a16="http://schemas.microsoft.com/office/drawing/2014/main" val="1999080600"/>
                    </a:ext>
                  </a:extLst>
                </a:gridCol>
                <a:gridCol w="976543">
                  <a:extLst>
                    <a:ext uri="{9D8B030D-6E8A-4147-A177-3AD203B41FA5}">
                      <a16:colId xmlns:a16="http://schemas.microsoft.com/office/drawing/2014/main" val="3036770467"/>
                    </a:ext>
                  </a:extLst>
                </a:gridCol>
                <a:gridCol w="1303958">
                  <a:extLst>
                    <a:ext uri="{9D8B030D-6E8A-4147-A177-3AD203B41FA5}">
                      <a16:colId xmlns:a16="http://schemas.microsoft.com/office/drawing/2014/main" val="2916515451"/>
                    </a:ext>
                  </a:extLst>
                </a:gridCol>
                <a:gridCol w="1242028">
                  <a:extLst>
                    <a:ext uri="{9D8B030D-6E8A-4147-A177-3AD203B41FA5}">
                      <a16:colId xmlns:a16="http://schemas.microsoft.com/office/drawing/2014/main" val="2543991928"/>
                    </a:ext>
                  </a:extLst>
                </a:gridCol>
                <a:gridCol w="1244344">
                  <a:extLst>
                    <a:ext uri="{9D8B030D-6E8A-4147-A177-3AD203B41FA5}">
                      <a16:colId xmlns:a16="http://schemas.microsoft.com/office/drawing/2014/main" val="3186589030"/>
                    </a:ext>
                  </a:extLst>
                </a:gridCol>
              </a:tblGrid>
              <a:tr h="930413">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Statement for activity X</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NPO</a:t>
                      </a:r>
                    </a:p>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currency</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Donor </a:t>
                      </a:r>
                    </a:p>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currency</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Donor</a:t>
                      </a:r>
                    </a:p>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budget</a:t>
                      </a:r>
                    </a:p>
                  </a:txBody>
                  <a:tcPr marL="68580" marR="68580" marT="0" marB="0" anchor="ctr">
                    <a:solidFill>
                      <a:srgbClr val="D0CECE"/>
                    </a:solidFill>
                  </a:tcPr>
                </a:tc>
                <a:extLst>
                  <a:ext uri="{0D108BD9-81ED-4DB2-BD59-A6C34878D82A}">
                    <a16:rowId xmlns:a16="http://schemas.microsoft.com/office/drawing/2014/main" val="1066533818"/>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Income</a:t>
                      </a:r>
                    </a:p>
                  </a:txBody>
                  <a:tcPr marL="68580" marR="68580" marT="0" marB="0">
                    <a:solidFill>
                      <a:srgbClr val="8DCFD6">
                        <a:alpha val="10000"/>
                      </a:srgbClr>
                    </a:solidFill>
                  </a:tcPr>
                </a:tc>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tc>
                <a:tc>
                  <a:txBody>
                    <a:bodyPr/>
                    <a:lstStyle/>
                    <a:p>
                      <a:pPr algn="r"/>
                      <a:r>
                        <a:rPr lang="en-GB" sz="1800" b="0">
                          <a:solidFill>
                            <a:schemeClr val="tx1"/>
                          </a:solidFill>
                          <a:effectLst/>
                          <a:latin typeface="Open Sans"/>
                          <a:ea typeface="Open Sans"/>
                          <a:cs typeface="Open Sans"/>
                        </a:rPr>
                        <a:t>100,000</a:t>
                      </a: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1117988914"/>
                  </a:ext>
                </a:extLst>
              </a:tr>
              <a:tr h="430628">
                <a:tc>
                  <a:txBody>
                    <a:bodyPr/>
                    <a:lstStyle/>
                    <a:p>
                      <a:pPr algn="just"/>
                      <a:endPar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3067759840"/>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80,000</a:t>
                      </a: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2747906138"/>
                  </a:ext>
                </a:extLst>
              </a:tr>
              <a:tr h="430628">
                <a:tc>
                  <a:txBody>
                    <a:bodyPr/>
                    <a:lstStyle/>
                    <a:p>
                      <a:pPr algn="just"/>
                      <a:endPar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870129265"/>
                  </a:ext>
                </a:extLst>
              </a:tr>
              <a:tr h="430628">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grant [fund]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r>
                        <a:rPr lang="en-GB" sz="1800" b="1">
                          <a:solidFill>
                            <a:schemeClr val="tx1"/>
                          </a:solidFill>
                          <a:effectLst/>
                          <a:latin typeface="Open Sans"/>
                          <a:ea typeface="Open Sans"/>
                          <a:cs typeface="Open Sans"/>
                        </a:rPr>
                        <a:t>20,000</a:t>
                      </a: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3044880630"/>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Opening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a:t>
                      </a: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1003067558"/>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Closing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r>
                        <a:rPr lang="en-GB" sz="1800" b="1">
                          <a:solidFill>
                            <a:schemeClr val="tx1"/>
                          </a:solidFill>
                          <a:effectLst/>
                          <a:latin typeface="Open Sans"/>
                          <a:ea typeface="Open Sans"/>
                          <a:cs typeface="Open Sans"/>
                        </a:rPr>
                        <a:t>20,000</a:t>
                      </a: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2624114494"/>
                  </a:ext>
                </a:extLst>
              </a:tr>
            </a:tbl>
          </a:graphicData>
        </a:graphic>
      </p:graphicFrame>
    </p:spTree>
    <p:extLst>
      <p:ext uri="{BB962C8B-B14F-4D97-AF65-F5344CB8AC3E}">
        <p14:creationId xmlns:p14="http://schemas.microsoft.com/office/powerpoint/2010/main" val="204560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a:xfrm>
            <a:off x="838200" y="304165"/>
            <a:ext cx="10515600" cy="1325563"/>
          </a:xfrm>
        </p:spPr>
        <p:txBody>
          <a:bodyPr>
            <a:normAutofit/>
          </a:bodyPr>
          <a:lstStyle/>
          <a:p>
            <a:r>
              <a:rPr lang="en-GB"/>
              <a:t>Column options - periods</a:t>
            </a: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19</a:t>
            </a:fld>
            <a:endParaRPr lang="en-GB"/>
          </a:p>
        </p:txBody>
      </p:sp>
      <p:graphicFrame>
        <p:nvGraphicFramePr>
          <p:cNvPr id="7" name="Table 6">
            <a:extLst>
              <a:ext uri="{FF2B5EF4-FFF2-40B4-BE49-F238E27FC236}">
                <a16:creationId xmlns:a16="http://schemas.microsoft.com/office/drawing/2014/main" id="{B3FC9433-1111-22F7-33AB-0C42CFEB5AA8}"/>
              </a:ext>
            </a:extLst>
          </p:cNvPr>
          <p:cNvGraphicFramePr>
            <a:graphicFrameLocks noGrp="1"/>
          </p:cNvGraphicFramePr>
          <p:nvPr/>
        </p:nvGraphicFramePr>
        <p:xfrm>
          <a:off x="942472" y="1629727"/>
          <a:ext cx="8620169" cy="3944809"/>
        </p:xfrm>
        <a:graphic>
          <a:graphicData uri="http://schemas.openxmlformats.org/drawingml/2006/table">
            <a:tbl>
              <a:tblPr firstRow="1" firstCol="1" bandRow="1">
                <a:tableStyleId>{5C22544A-7EE6-4342-B048-85BDC9FD1C3A}</a:tableStyleId>
              </a:tblPr>
              <a:tblGrid>
                <a:gridCol w="3853296">
                  <a:extLst>
                    <a:ext uri="{9D8B030D-6E8A-4147-A177-3AD203B41FA5}">
                      <a16:colId xmlns:a16="http://schemas.microsoft.com/office/drawing/2014/main" val="1999080600"/>
                    </a:ext>
                  </a:extLst>
                </a:gridCol>
                <a:gridCol w="976543">
                  <a:extLst>
                    <a:ext uri="{9D8B030D-6E8A-4147-A177-3AD203B41FA5}">
                      <a16:colId xmlns:a16="http://schemas.microsoft.com/office/drawing/2014/main" val="3036770467"/>
                    </a:ext>
                  </a:extLst>
                </a:gridCol>
                <a:gridCol w="1303958">
                  <a:extLst>
                    <a:ext uri="{9D8B030D-6E8A-4147-A177-3AD203B41FA5}">
                      <a16:colId xmlns:a16="http://schemas.microsoft.com/office/drawing/2014/main" val="2916515451"/>
                    </a:ext>
                  </a:extLst>
                </a:gridCol>
                <a:gridCol w="1242028">
                  <a:extLst>
                    <a:ext uri="{9D8B030D-6E8A-4147-A177-3AD203B41FA5}">
                      <a16:colId xmlns:a16="http://schemas.microsoft.com/office/drawing/2014/main" val="2543991928"/>
                    </a:ext>
                  </a:extLst>
                </a:gridCol>
                <a:gridCol w="1244344">
                  <a:extLst>
                    <a:ext uri="{9D8B030D-6E8A-4147-A177-3AD203B41FA5}">
                      <a16:colId xmlns:a16="http://schemas.microsoft.com/office/drawing/2014/main" val="3186589030"/>
                    </a:ext>
                  </a:extLst>
                </a:gridCol>
              </a:tblGrid>
              <a:tr h="930413">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Statement for activity X</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Month     1-6</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Months 7-12</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NPO currency</a:t>
                      </a:r>
                    </a:p>
                  </a:txBody>
                  <a:tcPr marL="68580" marR="68580" marT="0" marB="0" anchor="ctr">
                    <a:solidFill>
                      <a:srgbClr val="D0CECE"/>
                    </a:solidFill>
                  </a:tcPr>
                </a:tc>
                <a:extLst>
                  <a:ext uri="{0D108BD9-81ED-4DB2-BD59-A6C34878D82A}">
                    <a16:rowId xmlns:a16="http://schemas.microsoft.com/office/drawing/2014/main" val="1066533818"/>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Income</a:t>
                      </a:r>
                    </a:p>
                  </a:txBody>
                  <a:tcPr marL="68580" marR="68580" marT="0" marB="0">
                    <a:solidFill>
                      <a:srgbClr val="8DCFD6">
                        <a:alpha val="10000"/>
                      </a:srgbClr>
                    </a:solidFill>
                  </a:tcPr>
                </a:tc>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100,000</a:t>
                      </a:r>
                    </a:p>
                  </a:txBody>
                  <a:tcPr marL="68580" marR="68580" marT="0" marB="0"/>
                </a:tc>
                <a:extLst>
                  <a:ext uri="{0D108BD9-81ED-4DB2-BD59-A6C34878D82A}">
                    <a16:rowId xmlns:a16="http://schemas.microsoft.com/office/drawing/2014/main" val="1117988914"/>
                  </a:ext>
                </a:extLst>
              </a:tr>
              <a:tr h="430628">
                <a:tc>
                  <a:txBody>
                    <a:bodyPr/>
                    <a:lstStyle/>
                    <a:p>
                      <a:pPr algn="just"/>
                      <a:endPar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3067759840"/>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80,000</a:t>
                      </a:r>
                    </a:p>
                  </a:txBody>
                  <a:tcPr marL="68580" marR="68580" marT="0" marB="0"/>
                </a:tc>
                <a:extLst>
                  <a:ext uri="{0D108BD9-81ED-4DB2-BD59-A6C34878D82A}">
                    <a16:rowId xmlns:a16="http://schemas.microsoft.com/office/drawing/2014/main" val="2747906138"/>
                  </a:ext>
                </a:extLst>
              </a:tr>
              <a:tr h="430628">
                <a:tc>
                  <a:txBody>
                    <a:bodyPr/>
                    <a:lstStyle/>
                    <a:p>
                      <a:pPr algn="just"/>
                      <a:endPar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870129265"/>
                  </a:ext>
                </a:extLst>
              </a:tr>
              <a:tr h="430628">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grant [fund]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r>
                        <a:rPr lang="en-GB" sz="1800" b="1">
                          <a:solidFill>
                            <a:schemeClr val="tx1"/>
                          </a:solidFill>
                          <a:effectLst/>
                          <a:latin typeface="Open Sans"/>
                          <a:ea typeface="Open Sans"/>
                          <a:cs typeface="Open Sans"/>
                        </a:rPr>
                        <a:t>20,000</a:t>
                      </a:r>
                    </a:p>
                  </a:txBody>
                  <a:tcPr marL="68580" marR="68580" marT="0" marB="0"/>
                </a:tc>
                <a:extLst>
                  <a:ext uri="{0D108BD9-81ED-4DB2-BD59-A6C34878D82A}">
                    <a16:rowId xmlns:a16="http://schemas.microsoft.com/office/drawing/2014/main" val="3044880630"/>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Opening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a:t>
                      </a:r>
                    </a:p>
                  </a:txBody>
                  <a:tcPr marL="68580" marR="68580" marT="0" marB="0"/>
                </a:tc>
                <a:extLst>
                  <a:ext uri="{0D108BD9-81ED-4DB2-BD59-A6C34878D82A}">
                    <a16:rowId xmlns:a16="http://schemas.microsoft.com/office/drawing/2014/main" val="1003067558"/>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Closing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r>
                        <a:rPr lang="en-GB" sz="1800" b="1">
                          <a:solidFill>
                            <a:schemeClr val="tx1"/>
                          </a:solidFill>
                          <a:effectLst/>
                          <a:latin typeface="Open Sans"/>
                          <a:ea typeface="Open Sans"/>
                          <a:cs typeface="Open Sans"/>
                        </a:rPr>
                        <a:t>20,000</a:t>
                      </a:r>
                    </a:p>
                  </a:txBody>
                  <a:tcPr marL="68580" marR="68580" marT="0" marB="0"/>
                </a:tc>
                <a:extLst>
                  <a:ext uri="{0D108BD9-81ED-4DB2-BD59-A6C34878D82A}">
                    <a16:rowId xmlns:a16="http://schemas.microsoft.com/office/drawing/2014/main" val="2624114494"/>
                  </a:ext>
                </a:extLst>
              </a:tr>
            </a:tbl>
          </a:graphicData>
        </a:graphic>
      </p:graphicFrame>
    </p:spTree>
    <p:extLst>
      <p:ext uri="{BB962C8B-B14F-4D97-AF65-F5344CB8AC3E}">
        <p14:creationId xmlns:p14="http://schemas.microsoft.com/office/powerpoint/2010/main" val="15346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C37F-27FC-2EBC-BE85-28DE8AE21FED}"/>
              </a:ext>
            </a:extLst>
          </p:cNvPr>
          <p:cNvSpPr>
            <a:spLocks noGrp="1"/>
          </p:cNvSpPr>
          <p:nvPr>
            <p:ph type="title"/>
          </p:nvPr>
        </p:nvSpPr>
        <p:spPr>
          <a:xfrm>
            <a:off x="998925" y="783773"/>
            <a:ext cx="10515600" cy="1325563"/>
          </a:xfrm>
        </p:spPr>
        <p:txBody>
          <a:bodyPr/>
          <a:lstStyle/>
          <a:p>
            <a:r>
              <a:rPr lang="en-US"/>
              <a:t>The problem</a:t>
            </a:r>
            <a:br>
              <a:rPr lang="en-US"/>
            </a:br>
            <a:r>
              <a:rPr lang="en-US" sz="2400">
                <a:latin typeface="+mn-lt"/>
              </a:rPr>
              <a:t>Broken financial reporting system</a:t>
            </a:r>
            <a:endParaRPr lang="en-US">
              <a:latin typeface="+mn-lt"/>
            </a:endParaRPr>
          </a:p>
        </p:txBody>
      </p:sp>
      <p:sp>
        <p:nvSpPr>
          <p:cNvPr id="3" name="Content Placeholder 2">
            <a:extLst>
              <a:ext uri="{FF2B5EF4-FFF2-40B4-BE49-F238E27FC236}">
                <a16:creationId xmlns:a16="http://schemas.microsoft.com/office/drawing/2014/main" id="{6A823EAC-457E-2573-6A09-034A93D485F4}"/>
              </a:ext>
            </a:extLst>
          </p:cNvPr>
          <p:cNvSpPr txBox="1">
            <a:spLocks/>
          </p:cNvSpPr>
          <p:nvPr/>
        </p:nvSpPr>
        <p:spPr>
          <a:xfrm>
            <a:off x="3787679" y="5301342"/>
            <a:ext cx="4290072" cy="1908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Ø"/>
            </a:pPr>
            <a:endParaRPr lang="en-GB"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5523BC81-50FD-C9D0-9C51-586389EEF122}"/>
              </a:ext>
            </a:extLst>
          </p:cNvPr>
          <p:cNvSpPr/>
          <p:nvPr/>
        </p:nvSpPr>
        <p:spPr>
          <a:xfrm>
            <a:off x="998925" y="3196977"/>
            <a:ext cx="2721429" cy="26778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TRUST</a:t>
            </a:r>
          </a:p>
          <a:p>
            <a:pPr algn="ctr"/>
            <a:endParaRPr lang="en-US"/>
          </a:p>
          <a:p>
            <a:pPr algn="ctr"/>
            <a:r>
              <a:rPr lang="en-US"/>
              <a:t>No easy way to build financial trust between donors and NGOs</a:t>
            </a:r>
          </a:p>
          <a:p>
            <a:pPr algn="ctr"/>
            <a:endParaRPr lang="en-US"/>
          </a:p>
        </p:txBody>
      </p:sp>
      <p:sp>
        <p:nvSpPr>
          <p:cNvPr id="5" name="Rectangle: Rounded Corners 4">
            <a:extLst>
              <a:ext uri="{FF2B5EF4-FFF2-40B4-BE49-F238E27FC236}">
                <a16:creationId xmlns:a16="http://schemas.microsoft.com/office/drawing/2014/main" id="{40FC85B4-558A-D672-A588-A2AD8F162A7D}"/>
              </a:ext>
            </a:extLst>
          </p:cNvPr>
          <p:cNvSpPr/>
          <p:nvPr/>
        </p:nvSpPr>
        <p:spPr>
          <a:xfrm>
            <a:off x="3870192" y="3181629"/>
            <a:ext cx="4854707" cy="267788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dirty="0"/>
          </a:p>
          <a:p>
            <a:pPr>
              <a:lnSpc>
                <a:spcPct val="120000"/>
              </a:lnSpc>
              <a:buFont typeface="Wingdings" panose="05000000000000000000" pitchFamily="2" charset="2"/>
              <a:buChar char="Ø"/>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Inconsistent financial reports </a:t>
            </a:r>
          </a:p>
          <a:p>
            <a:pPr>
              <a:lnSpc>
                <a:spcPct val="120000"/>
              </a:lnSpc>
              <a:buFont typeface="Wingdings" panose="05000000000000000000" pitchFamily="2" charset="2"/>
              <a:buChar char="Ø"/>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Don’t meet funders’ needs</a:t>
            </a:r>
          </a:p>
          <a:p>
            <a:pPr>
              <a:lnSpc>
                <a:spcPct val="120000"/>
              </a:lnSpc>
              <a:buFont typeface="Wingdings" panose="05000000000000000000" pitchFamily="2" charset="2"/>
              <a:buChar char="Ø"/>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High costs – funders and  grantees</a:t>
            </a:r>
          </a:p>
          <a:p>
            <a:pPr>
              <a:lnSpc>
                <a:spcPct val="120000"/>
              </a:lnSpc>
              <a:buFont typeface="Wingdings" panose="05000000000000000000" pitchFamily="2" charset="2"/>
              <a:buChar char="Ø"/>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Lack of transparency</a:t>
            </a:r>
          </a:p>
          <a:p>
            <a:pPr>
              <a:lnSpc>
                <a:spcPct val="120000"/>
              </a:lnSpc>
              <a:buFont typeface="Wingdings" panose="05000000000000000000" pitchFamily="2" charset="2"/>
              <a:buChar char="Ø"/>
            </a:pP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Fear of double funding fraud</a:t>
            </a:r>
          </a:p>
          <a:p>
            <a:pPr algn="ctr"/>
            <a:endParaRPr lang="en-US" dirty="0"/>
          </a:p>
        </p:txBody>
      </p:sp>
      <p:sp>
        <p:nvSpPr>
          <p:cNvPr id="6" name="Oval 5">
            <a:extLst>
              <a:ext uri="{FF2B5EF4-FFF2-40B4-BE49-F238E27FC236}">
                <a16:creationId xmlns:a16="http://schemas.microsoft.com/office/drawing/2014/main" id="{5C4EB6FA-C56F-6270-923E-44F3A0844E88}"/>
              </a:ext>
            </a:extLst>
          </p:cNvPr>
          <p:cNvSpPr/>
          <p:nvPr/>
        </p:nvSpPr>
        <p:spPr>
          <a:xfrm>
            <a:off x="8077751" y="1413261"/>
            <a:ext cx="3319504" cy="3107310"/>
          </a:xfrm>
          <a:prstGeom prst="ellipse">
            <a:avLst/>
          </a:prstGeom>
          <a:gradFill flip="none" rotWithShape="1">
            <a:gsLst>
              <a:gs pos="0">
                <a:srgbClr val="00616C">
                  <a:shade val="30000"/>
                  <a:satMod val="115000"/>
                </a:srgbClr>
              </a:gs>
              <a:gs pos="50000">
                <a:srgbClr val="00616C">
                  <a:shade val="67500"/>
                  <a:satMod val="115000"/>
                </a:srgbClr>
              </a:gs>
              <a:gs pos="100000">
                <a:srgbClr val="00616C">
                  <a:shade val="100000"/>
                  <a:satMod val="115000"/>
                </a:srgbClr>
              </a:gs>
            </a:gsLst>
            <a:path path="circle">
              <a:fillToRect l="50000" t="50000" r="50000" b="50000"/>
            </a:path>
            <a:tileRect/>
          </a:gradFill>
          <a:ln>
            <a:solidFill>
              <a:srgbClr val="D8A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Work Sans SemiBold" panose="00000700000000000000" pitchFamily="2" charset="0"/>
              </a:rPr>
              <a:t>Wasted time, money &amp; missed opportunities for impact</a:t>
            </a:r>
          </a:p>
        </p:txBody>
      </p:sp>
    </p:spTree>
    <p:extLst>
      <p:ext uri="{BB962C8B-B14F-4D97-AF65-F5344CB8AC3E}">
        <p14:creationId xmlns:p14="http://schemas.microsoft.com/office/powerpoint/2010/main" val="20622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a:xfrm>
            <a:off x="838200" y="304165"/>
            <a:ext cx="10515600" cy="1325563"/>
          </a:xfrm>
        </p:spPr>
        <p:txBody>
          <a:bodyPr>
            <a:normAutofit/>
          </a:bodyPr>
          <a:lstStyle/>
          <a:p>
            <a:r>
              <a:rPr lang="en-GB"/>
              <a:t>Column options – funding source</a:t>
            </a: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20</a:t>
            </a:fld>
            <a:endParaRPr lang="en-GB"/>
          </a:p>
        </p:txBody>
      </p:sp>
      <p:graphicFrame>
        <p:nvGraphicFramePr>
          <p:cNvPr id="7" name="Table 6">
            <a:extLst>
              <a:ext uri="{FF2B5EF4-FFF2-40B4-BE49-F238E27FC236}">
                <a16:creationId xmlns:a16="http://schemas.microsoft.com/office/drawing/2014/main" id="{B3FC9433-1111-22F7-33AB-0C42CFEB5AA8}"/>
              </a:ext>
            </a:extLst>
          </p:cNvPr>
          <p:cNvGraphicFramePr>
            <a:graphicFrameLocks noGrp="1"/>
          </p:cNvGraphicFramePr>
          <p:nvPr>
            <p:extLst>
              <p:ext uri="{D42A27DB-BD31-4B8C-83A1-F6EECF244321}">
                <p14:modId xmlns:p14="http://schemas.microsoft.com/office/powerpoint/2010/main" val="2262012278"/>
              </p:ext>
            </p:extLst>
          </p:nvPr>
        </p:nvGraphicFramePr>
        <p:xfrm>
          <a:off x="942472" y="1629727"/>
          <a:ext cx="8620169" cy="3944809"/>
        </p:xfrm>
        <a:graphic>
          <a:graphicData uri="http://schemas.openxmlformats.org/drawingml/2006/table">
            <a:tbl>
              <a:tblPr firstRow="1" firstCol="1" bandRow="1">
                <a:tableStyleId>{5C22544A-7EE6-4342-B048-85BDC9FD1C3A}</a:tableStyleId>
              </a:tblPr>
              <a:tblGrid>
                <a:gridCol w="3853296">
                  <a:extLst>
                    <a:ext uri="{9D8B030D-6E8A-4147-A177-3AD203B41FA5}">
                      <a16:colId xmlns:a16="http://schemas.microsoft.com/office/drawing/2014/main" val="1999080600"/>
                    </a:ext>
                  </a:extLst>
                </a:gridCol>
                <a:gridCol w="976543">
                  <a:extLst>
                    <a:ext uri="{9D8B030D-6E8A-4147-A177-3AD203B41FA5}">
                      <a16:colId xmlns:a16="http://schemas.microsoft.com/office/drawing/2014/main" val="3036770467"/>
                    </a:ext>
                  </a:extLst>
                </a:gridCol>
                <a:gridCol w="1303958">
                  <a:extLst>
                    <a:ext uri="{9D8B030D-6E8A-4147-A177-3AD203B41FA5}">
                      <a16:colId xmlns:a16="http://schemas.microsoft.com/office/drawing/2014/main" val="2916515451"/>
                    </a:ext>
                  </a:extLst>
                </a:gridCol>
                <a:gridCol w="1242028">
                  <a:extLst>
                    <a:ext uri="{9D8B030D-6E8A-4147-A177-3AD203B41FA5}">
                      <a16:colId xmlns:a16="http://schemas.microsoft.com/office/drawing/2014/main" val="2543991928"/>
                    </a:ext>
                  </a:extLst>
                </a:gridCol>
                <a:gridCol w="1244344">
                  <a:extLst>
                    <a:ext uri="{9D8B030D-6E8A-4147-A177-3AD203B41FA5}">
                      <a16:colId xmlns:a16="http://schemas.microsoft.com/office/drawing/2014/main" val="3186589030"/>
                    </a:ext>
                  </a:extLst>
                </a:gridCol>
              </a:tblGrid>
              <a:tr h="930413">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Statement for activity X</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Source 1</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Source 2</a:t>
                      </a:r>
                    </a:p>
                  </a:txBody>
                  <a:tcPr marL="68580" marR="68580" marT="0" marB="0" anchor="ctr">
                    <a:solidFill>
                      <a:srgbClr val="D0CECE"/>
                    </a:solidFill>
                  </a:tcPr>
                </a:tc>
                <a:tc>
                  <a:txBody>
                    <a:bodyPr/>
                    <a:lstStyle/>
                    <a:p>
                      <a:pPr algn="ctr"/>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NPO currency</a:t>
                      </a:r>
                    </a:p>
                  </a:txBody>
                  <a:tcPr marL="68580" marR="68580" marT="0" marB="0" anchor="ctr">
                    <a:solidFill>
                      <a:srgbClr val="D0CECE"/>
                    </a:solidFill>
                  </a:tcPr>
                </a:tc>
                <a:extLst>
                  <a:ext uri="{0D108BD9-81ED-4DB2-BD59-A6C34878D82A}">
                    <a16:rowId xmlns:a16="http://schemas.microsoft.com/office/drawing/2014/main" val="1066533818"/>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Income</a:t>
                      </a:r>
                    </a:p>
                  </a:txBody>
                  <a:tcPr marL="68580" marR="68580" marT="0" marB="0">
                    <a:solidFill>
                      <a:srgbClr val="8DCFD6">
                        <a:alpha val="10000"/>
                      </a:srgbClr>
                    </a:solidFill>
                  </a:tcPr>
                </a:tc>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100,000</a:t>
                      </a:r>
                    </a:p>
                  </a:txBody>
                  <a:tcPr marL="68580" marR="68580" marT="0" marB="0"/>
                </a:tc>
                <a:extLst>
                  <a:ext uri="{0D108BD9-81ED-4DB2-BD59-A6C34878D82A}">
                    <a16:rowId xmlns:a16="http://schemas.microsoft.com/office/drawing/2014/main" val="1117988914"/>
                  </a:ext>
                </a:extLst>
              </a:tr>
              <a:tr h="430628">
                <a:tc>
                  <a:txBody>
                    <a:bodyPr/>
                    <a:lstStyle/>
                    <a:p>
                      <a:pPr algn="just"/>
                      <a:endPar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3067759840"/>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80,000</a:t>
                      </a:r>
                    </a:p>
                  </a:txBody>
                  <a:tcPr marL="68580" marR="68580" marT="0" marB="0"/>
                </a:tc>
                <a:extLst>
                  <a:ext uri="{0D108BD9-81ED-4DB2-BD59-A6C34878D82A}">
                    <a16:rowId xmlns:a16="http://schemas.microsoft.com/office/drawing/2014/main" val="2747906138"/>
                  </a:ext>
                </a:extLst>
              </a:tr>
              <a:tr h="430628">
                <a:tc>
                  <a:txBody>
                    <a:bodyPr/>
                    <a:lstStyle/>
                    <a:p>
                      <a:pPr algn="just"/>
                      <a:endPar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extLst>
                  <a:ext uri="{0D108BD9-81ED-4DB2-BD59-A6C34878D82A}">
                    <a16:rowId xmlns:a16="http://schemas.microsoft.com/office/drawing/2014/main" val="870129265"/>
                  </a:ext>
                </a:extLst>
              </a:tr>
              <a:tr h="430628">
                <a:tc>
                  <a:txBody>
                    <a:bodyPr/>
                    <a:lstStyle/>
                    <a:p>
                      <a:pPr algn="just"/>
                      <a:r>
                        <a:rPr lang="en-GB" sz="1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Change in grant [fund]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r>
                        <a:rPr lang="en-GB" sz="1800" b="1">
                          <a:solidFill>
                            <a:schemeClr val="tx1"/>
                          </a:solidFill>
                          <a:effectLst/>
                          <a:latin typeface="Open Sans"/>
                          <a:ea typeface="Open Sans"/>
                          <a:cs typeface="Open Sans"/>
                        </a:rPr>
                        <a:t>20,000</a:t>
                      </a:r>
                    </a:p>
                  </a:txBody>
                  <a:tcPr marL="68580" marR="68580" marT="0" marB="0"/>
                </a:tc>
                <a:extLst>
                  <a:ext uri="{0D108BD9-81ED-4DB2-BD59-A6C34878D82A}">
                    <a16:rowId xmlns:a16="http://schemas.microsoft.com/office/drawing/2014/main" val="3044880630"/>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Opening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endParaRPr lang="en-GB" sz="1800" b="0">
                        <a:solidFill>
                          <a:schemeClr val="tx1"/>
                        </a:solidFill>
                        <a:effectLst/>
                        <a:latin typeface="Open Sans"/>
                        <a:ea typeface="Open Sans"/>
                        <a:cs typeface="Open Sans"/>
                      </a:endParaRPr>
                    </a:p>
                  </a:txBody>
                  <a:tcPr marL="68580" marR="68580" marT="0" marB="0"/>
                </a:tc>
                <a:tc>
                  <a:txBody>
                    <a:bodyPr/>
                    <a:lstStyle/>
                    <a:p>
                      <a:pPr algn="r"/>
                      <a:r>
                        <a:rPr lang="en-GB" sz="1800" b="0">
                          <a:solidFill>
                            <a:schemeClr val="tx1"/>
                          </a:solidFill>
                          <a:effectLst/>
                          <a:latin typeface="Open Sans"/>
                          <a:ea typeface="Open Sans"/>
                          <a:cs typeface="Open Sans"/>
                        </a:rPr>
                        <a:t>-</a:t>
                      </a:r>
                    </a:p>
                  </a:txBody>
                  <a:tcPr marL="68580" marR="68580" marT="0" marB="0"/>
                </a:tc>
                <a:extLst>
                  <a:ext uri="{0D108BD9-81ED-4DB2-BD59-A6C34878D82A}">
                    <a16:rowId xmlns:a16="http://schemas.microsoft.com/office/drawing/2014/main" val="1003067558"/>
                  </a:ext>
                </a:extLst>
              </a:tr>
              <a:tr h="430628">
                <a:tc>
                  <a:txBody>
                    <a:bodyPr/>
                    <a:lstStyle/>
                    <a:p>
                      <a:pPr algn="just"/>
                      <a:r>
                        <a:rPr lang="en-GB" sz="18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Closing balance</a:t>
                      </a:r>
                    </a:p>
                  </a:txBody>
                  <a:tcPr marL="68580" marR="68580" marT="0" marB="0">
                    <a:solidFill>
                      <a:srgbClr val="8DCFD6">
                        <a:alpha val="10000"/>
                      </a:srgbClr>
                    </a:solidFill>
                  </a:tcPr>
                </a:tc>
                <a:tc>
                  <a:txBody>
                    <a:bodyPr/>
                    <a:lstStyle/>
                    <a:p>
                      <a:pPr algn="just"/>
                      <a:endParaRPr lang="en-GB" sz="1800">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endParaRPr lang="en-GB" sz="1800" b="1">
                        <a:solidFill>
                          <a:schemeClr val="tx1"/>
                        </a:solidFill>
                        <a:effectLst/>
                        <a:latin typeface="Open Sans"/>
                        <a:ea typeface="Open Sans"/>
                        <a:cs typeface="Open Sans"/>
                      </a:endParaRPr>
                    </a:p>
                  </a:txBody>
                  <a:tcPr marL="68580" marR="68580" marT="0" marB="0"/>
                </a:tc>
                <a:tc>
                  <a:txBody>
                    <a:bodyPr/>
                    <a:lstStyle/>
                    <a:p>
                      <a:pPr algn="r"/>
                      <a:r>
                        <a:rPr lang="en-GB" sz="1800" b="1">
                          <a:solidFill>
                            <a:schemeClr val="tx1"/>
                          </a:solidFill>
                          <a:effectLst/>
                          <a:latin typeface="Open Sans"/>
                          <a:ea typeface="Open Sans"/>
                          <a:cs typeface="Open Sans"/>
                        </a:rPr>
                        <a:t>20,000</a:t>
                      </a:r>
                    </a:p>
                  </a:txBody>
                  <a:tcPr marL="68580" marR="68580" marT="0" marB="0"/>
                </a:tc>
                <a:extLst>
                  <a:ext uri="{0D108BD9-81ED-4DB2-BD59-A6C34878D82A}">
                    <a16:rowId xmlns:a16="http://schemas.microsoft.com/office/drawing/2014/main" val="2624114494"/>
                  </a:ext>
                </a:extLst>
              </a:tr>
            </a:tbl>
          </a:graphicData>
        </a:graphic>
      </p:graphicFrame>
    </p:spTree>
    <p:extLst>
      <p:ext uri="{BB962C8B-B14F-4D97-AF65-F5344CB8AC3E}">
        <p14:creationId xmlns:p14="http://schemas.microsoft.com/office/powerpoint/2010/main" val="134935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05B8-00B2-B823-480C-9D1378B5B78F}"/>
              </a:ext>
            </a:extLst>
          </p:cNvPr>
          <p:cNvSpPr>
            <a:spLocks noGrp="1"/>
          </p:cNvSpPr>
          <p:nvPr>
            <p:ph type="title"/>
          </p:nvPr>
        </p:nvSpPr>
        <p:spPr>
          <a:xfrm>
            <a:off x="431800" y="63500"/>
            <a:ext cx="10515600" cy="1325563"/>
          </a:xfrm>
        </p:spPr>
        <p:txBody>
          <a:bodyPr/>
          <a:lstStyle/>
          <a:p>
            <a:r>
              <a:rPr lang="en-US">
                <a:latin typeface="+mj-lt"/>
              </a:rPr>
              <a:t>Core benefits of INPAS &amp; PG1</a:t>
            </a:r>
          </a:p>
        </p:txBody>
      </p:sp>
      <p:sp>
        <p:nvSpPr>
          <p:cNvPr id="5" name="Freeform: Shape 4">
            <a:extLst>
              <a:ext uri="{FF2B5EF4-FFF2-40B4-BE49-F238E27FC236}">
                <a16:creationId xmlns:a16="http://schemas.microsoft.com/office/drawing/2014/main" id="{EB6F8834-AF37-4A34-5CF7-B684AB96C739}"/>
              </a:ext>
            </a:extLst>
          </p:cNvPr>
          <p:cNvSpPr/>
          <p:nvPr/>
        </p:nvSpPr>
        <p:spPr>
          <a:xfrm>
            <a:off x="723953" y="1420231"/>
            <a:ext cx="5157099" cy="522027"/>
          </a:xfrm>
          <a:custGeom>
            <a:avLst/>
            <a:gdLst>
              <a:gd name="connsiteX0" fmla="*/ 0 w 5157099"/>
              <a:gd name="connsiteY0" fmla="*/ 0 h 614927"/>
              <a:gd name="connsiteX1" fmla="*/ 5157099 w 5157099"/>
              <a:gd name="connsiteY1" fmla="*/ 0 h 614927"/>
              <a:gd name="connsiteX2" fmla="*/ 5157099 w 5157099"/>
              <a:gd name="connsiteY2" fmla="*/ 614927 h 614927"/>
              <a:gd name="connsiteX3" fmla="*/ 0 w 5157099"/>
              <a:gd name="connsiteY3" fmla="*/ 614927 h 614927"/>
              <a:gd name="connsiteX4" fmla="*/ 0 w 5157099"/>
              <a:gd name="connsiteY4" fmla="*/ 0 h 61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099" h="614927">
                <a:moveTo>
                  <a:pt x="0" y="0"/>
                </a:moveTo>
                <a:lnTo>
                  <a:pt x="5157099" y="0"/>
                </a:lnTo>
                <a:lnTo>
                  <a:pt x="5157099" y="614927"/>
                </a:lnTo>
                <a:lnTo>
                  <a:pt x="0" y="61492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Open Sans" panose="020B0606030504020204" pitchFamily="34" charset="0"/>
                <a:ea typeface="Open Sans" panose="020B0606030504020204" pitchFamily="34" charset="0"/>
                <a:cs typeface="Open Sans" panose="020B0606030504020204" pitchFamily="34" charset="0"/>
              </a:rPr>
              <a:t>For Funders</a:t>
            </a:r>
          </a:p>
        </p:txBody>
      </p:sp>
      <p:sp>
        <p:nvSpPr>
          <p:cNvPr id="6" name="Freeform: Shape 5">
            <a:extLst>
              <a:ext uri="{FF2B5EF4-FFF2-40B4-BE49-F238E27FC236}">
                <a16:creationId xmlns:a16="http://schemas.microsoft.com/office/drawing/2014/main" id="{613F791C-4151-7EB3-2DE6-16DAAE102FB6}"/>
              </a:ext>
            </a:extLst>
          </p:cNvPr>
          <p:cNvSpPr/>
          <p:nvPr/>
        </p:nvSpPr>
        <p:spPr>
          <a:xfrm>
            <a:off x="723953" y="2035159"/>
            <a:ext cx="5157099" cy="3287468"/>
          </a:xfrm>
          <a:custGeom>
            <a:avLst/>
            <a:gdLst>
              <a:gd name="connsiteX0" fmla="*/ 0 w 5157099"/>
              <a:gd name="connsiteY0" fmla="*/ 0 h 3872508"/>
              <a:gd name="connsiteX1" fmla="*/ 5157099 w 5157099"/>
              <a:gd name="connsiteY1" fmla="*/ 0 h 3872508"/>
              <a:gd name="connsiteX2" fmla="*/ 5157099 w 5157099"/>
              <a:gd name="connsiteY2" fmla="*/ 3872508 h 3872508"/>
              <a:gd name="connsiteX3" fmla="*/ 0 w 5157099"/>
              <a:gd name="connsiteY3" fmla="*/ 3872508 h 3872508"/>
              <a:gd name="connsiteX4" fmla="*/ 0 w 5157099"/>
              <a:gd name="connsiteY4" fmla="*/ 0 h 387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099" h="3872508">
                <a:moveTo>
                  <a:pt x="0" y="0"/>
                </a:moveTo>
                <a:lnTo>
                  <a:pt x="5157099" y="0"/>
                </a:lnTo>
                <a:lnTo>
                  <a:pt x="5157099" y="3872508"/>
                </a:lnTo>
                <a:lnTo>
                  <a:pt x="0" y="3872508"/>
                </a:lnTo>
                <a:lnTo>
                  <a:pt x="0" y="0"/>
                </a:lnTo>
                <a:close/>
              </a:path>
            </a:pathLst>
          </a:custGeom>
          <a:solidFill>
            <a:schemeClr val="accent3">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Greater assurance </a:t>
            </a:r>
            <a:r>
              <a:rPr lang="en-US" sz="1800" b="0" kern="1200" dirty="0">
                <a:latin typeface="Open Sans" panose="020B0606030504020204" pitchFamily="34" charset="0"/>
                <a:ea typeface="Open Sans" panose="020B0606030504020204" pitchFamily="34" charset="0"/>
                <a:cs typeface="Open Sans" panose="020B0606030504020204" pitchFamily="34" charset="0"/>
              </a:rPr>
              <a:t>on grant usage through reconciliation to main accounts</a:t>
            </a:r>
          </a:p>
          <a:p>
            <a:pPr marL="171450" lvl="1" indent="-171450" algn="l" defTabSz="800100">
              <a:lnSpc>
                <a:spcPct val="90000"/>
              </a:lnSpc>
              <a:spcBef>
                <a:spcPct val="0"/>
              </a:spcBef>
              <a:spcAft>
                <a:spcPct val="1500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Streamlined due diligence </a:t>
            </a:r>
            <a:r>
              <a:rPr lang="en-US" sz="1800" kern="1200" dirty="0">
                <a:latin typeface="Open Sans" panose="020B0606030504020204" pitchFamily="34" charset="0"/>
                <a:ea typeface="Open Sans" panose="020B0606030504020204" pitchFamily="34" charset="0"/>
                <a:cs typeface="Open Sans" panose="020B0606030504020204" pitchFamily="34" charset="0"/>
              </a:rPr>
              <a:t>with more relevant information in standard reports</a:t>
            </a:r>
          </a:p>
          <a:p>
            <a:pPr marL="171450" lvl="1" indent="-171450" algn="l" defTabSz="800100">
              <a:lnSpc>
                <a:spcPct val="90000"/>
              </a:lnSpc>
              <a:spcBef>
                <a:spcPct val="0"/>
              </a:spcBef>
              <a:spcAft>
                <a:spcPct val="1500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Enhanced transparency </a:t>
            </a:r>
            <a:r>
              <a:rPr lang="en-US" sz="1800" kern="1200" dirty="0">
                <a:latin typeface="Open Sans" panose="020B0606030504020204" pitchFamily="34" charset="0"/>
                <a:ea typeface="Open Sans" panose="020B0606030504020204" pitchFamily="34" charset="0"/>
                <a:cs typeface="Open Sans" panose="020B0606030504020204" pitchFamily="34" charset="0"/>
              </a:rPr>
              <a:t>across restricted and unrestricted grants</a:t>
            </a:r>
          </a:p>
          <a:p>
            <a:pPr marL="171450" lvl="1" indent="-171450" algn="l" defTabSz="800100">
              <a:lnSpc>
                <a:spcPct val="90000"/>
              </a:lnSpc>
              <a:spcBef>
                <a:spcPct val="0"/>
              </a:spcBef>
              <a:spcAft>
                <a:spcPct val="1500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Improved consistency </a:t>
            </a:r>
            <a:r>
              <a:rPr lang="en-US" sz="1800" kern="1200" dirty="0">
                <a:latin typeface="Open Sans" panose="020B0606030504020204" pitchFamily="34" charset="0"/>
                <a:ea typeface="Open Sans" panose="020B0606030504020204" pitchFamily="34" charset="0"/>
                <a:cs typeface="Open Sans" panose="020B0606030504020204" pitchFamily="34" charset="0"/>
              </a:rPr>
              <a:t>in financial reporting formats</a:t>
            </a:r>
          </a:p>
          <a:p>
            <a:pPr marL="171450" lvl="1" indent="-171450" algn="l" defTabSz="800100">
              <a:lnSpc>
                <a:spcPct val="90000"/>
              </a:lnSpc>
              <a:spcBef>
                <a:spcPct val="0"/>
              </a:spcBef>
              <a:spcAft>
                <a:spcPct val="1500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Standardized budget headings </a:t>
            </a:r>
            <a:r>
              <a:rPr lang="en-US" sz="1800" kern="1200" dirty="0">
                <a:latin typeface="Open Sans" panose="020B0606030504020204" pitchFamily="34" charset="0"/>
                <a:ea typeface="Open Sans" panose="020B0606030504020204" pitchFamily="34" charset="0"/>
                <a:cs typeface="Open Sans" panose="020B0606030504020204" pitchFamily="34" charset="0"/>
              </a:rPr>
              <a:t>for easier comparison</a:t>
            </a:r>
          </a:p>
        </p:txBody>
      </p:sp>
      <p:sp>
        <p:nvSpPr>
          <p:cNvPr id="7" name="Freeform: Shape 6">
            <a:extLst>
              <a:ext uri="{FF2B5EF4-FFF2-40B4-BE49-F238E27FC236}">
                <a16:creationId xmlns:a16="http://schemas.microsoft.com/office/drawing/2014/main" id="{DB5B810B-A6FF-7BB1-62D6-409C871BD3CF}"/>
              </a:ext>
            </a:extLst>
          </p:cNvPr>
          <p:cNvSpPr/>
          <p:nvPr/>
        </p:nvSpPr>
        <p:spPr>
          <a:xfrm>
            <a:off x="6603046" y="1420231"/>
            <a:ext cx="5157099" cy="522027"/>
          </a:xfrm>
          <a:custGeom>
            <a:avLst/>
            <a:gdLst>
              <a:gd name="connsiteX0" fmla="*/ 0 w 5157099"/>
              <a:gd name="connsiteY0" fmla="*/ 0 h 614927"/>
              <a:gd name="connsiteX1" fmla="*/ 5157099 w 5157099"/>
              <a:gd name="connsiteY1" fmla="*/ 0 h 614927"/>
              <a:gd name="connsiteX2" fmla="*/ 5157099 w 5157099"/>
              <a:gd name="connsiteY2" fmla="*/ 614927 h 614927"/>
              <a:gd name="connsiteX3" fmla="*/ 0 w 5157099"/>
              <a:gd name="connsiteY3" fmla="*/ 614927 h 614927"/>
              <a:gd name="connsiteX4" fmla="*/ 0 w 5157099"/>
              <a:gd name="connsiteY4" fmla="*/ 0 h 61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099" h="614927">
                <a:moveTo>
                  <a:pt x="0" y="0"/>
                </a:moveTo>
                <a:lnTo>
                  <a:pt x="5157099" y="0"/>
                </a:lnTo>
                <a:lnTo>
                  <a:pt x="5157099" y="614927"/>
                </a:lnTo>
                <a:lnTo>
                  <a:pt x="0" y="61492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Open Sans" panose="020B0606030504020204" pitchFamily="34" charset="0"/>
                <a:ea typeface="Open Sans" panose="020B0606030504020204" pitchFamily="34" charset="0"/>
                <a:cs typeface="Open Sans" panose="020B0606030504020204" pitchFamily="34" charset="0"/>
              </a:rPr>
              <a:t>For NPOs</a:t>
            </a:r>
          </a:p>
        </p:txBody>
      </p:sp>
      <p:sp>
        <p:nvSpPr>
          <p:cNvPr id="8" name="Freeform: Shape 7">
            <a:extLst>
              <a:ext uri="{FF2B5EF4-FFF2-40B4-BE49-F238E27FC236}">
                <a16:creationId xmlns:a16="http://schemas.microsoft.com/office/drawing/2014/main" id="{9DC2D0F9-DD03-F915-A45D-459E7E6962A4}"/>
              </a:ext>
            </a:extLst>
          </p:cNvPr>
          <p:cNvSpPr/>
          <p:nvPr/>
        </p:nvSpPr>
        <p:spPr>
          <a:xfrm>
            <a:off x="6603046" y="2035159"/>
            <a:ext cx="5157099" cy="3287468"/>
          </a:xfrm>
          <a:custGeom>
            <a:avLst/>
            <a:gdLst>
              <a:gd name="connsiteX0" fmla="*/ 0 w 5157099"/>
              <a:gd name="connsiteY0" fmla="*/ 0 h 3872508"/>
              <a:gd name="connsiteX1" fmla="*/ 5157099 w 5157099"/>
              <a:gd name="connsiteY1" fmla="*/ 0 h 3872508"/>
              <a:gd name="connsiteX2" fmla="*/ 5157099 w 5157099"/>
              <a:gd name="connsiteY2" fmla="*/ 3872508 h 3872508"/>
              <a:gd name="connsiteX3" fmla="*/ 0 w 5157099"/>
              <a:gd name="connsiteY3" fmla="*/ 3872508 h 3872508"/>
              <a:gd name="connsiteX4" fmla="*/ 0 w 5157099"/>
              <a:gd name="connsiteY4" fmla="*/ 0 h 387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099" h="3872508">
                <a:moveTo>
                  <a:pt x="0" y="0"/>
                </a:moveTo>
                <a:lnTo>
                  <a:pt x="5157099" y="0"/>
                </a:lnTo>
                <a:lnTo>
                  <a:pt x="5157099" y="3872508"/>
                </a:lnTo>
                <a:lnTo>
                  <a:pt x="0" y="3872508"/>
                </a:lnTo>
                <a:lnTo>
                  <a:pt x="0" y="0"/>
                </a:lnTo>
                <a:close/>
              </a:path>
            </a:pathLst>
          </a:custGeom>
          <a:solidFill>
            <a:schemeClr val="accent3">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a:latin typeface="Open Sans" panose="020B0606030504020204" pitchFamily="34" charset="0"/>
                <a:ea typeface="Open Sans" panose="020B0606030504020204" pitchFamily="34" charset="0"/>
                <a:cs typeface="Open Sans" panose="020B0606030504020204" pitchFamily="34" charset="0"/>
              </a:rPr>
              <a:t>Reduced reporting burden </a:t>
            </a:r>
            <a:r>
              <a:rPr lang="en-US" sz="1800" b="0" kern="1200">
                <a:latin typeface="Open Sans" panose="020B0606030504020204" pitchFamily="34" charset="0"/>
                <a:ea typeface="Open Sans" panose="020B0606030504020204" pitchFamily="34" charset="0"/>
                <a:cs typeface="Open Sans" panose="020B0606030504020204" pitchFamily="34" charset="0"/>
              </a:rPr>
              <a:t>with a single reporting format across funders</a:t>
            </a:r>
          </a:p>
          <a:p>
            <a:pPr marL="171450" lvl="1" indent="-171450" algn="l" defTabSz="800100">
              <a:lnSpc>
                <a:spcPct val="90000"/>
              </a:lnSpc>
              <a:spcBef>
                <a:spcPct val="0"/>
              </a:spcBef>
              <a:spcAft>
                <a:spcPct val="15000"/>
              </a:spcAft>
              <a:buChar char="•"/>
            </a:pPr>
            <a:r>
              <a:rPr lang="en-US" sz="1800" b="1" kern="1200">
                <a:latin typeface="Open Sans" panose="020B0606030504020204" pitchFamily="34" charset="0"/>
                <a:ea typeface="Open Sans" panose="020B0606030504020204" pitchFamily="34" charset="0"/>
                <a:cs typeface="Open Sans" panose="020B0606030504020204" pitchFamily="34" charset="0"/>
              </a:rPr>
              <a:t>Increased credibility and visibility</a:t>
            </a:r>
            <a:r>
              <a:rPr lang="en-US" sz="1800" kern="1200">
                <a:latin typeface="Open Sans" panose="020B0606030504020204" pitchFamily="34" charset="0"/>
                <a:ea typeface="Open Sans" panose="020B0606030504020204" pitchFamily="34" charset="0"/>
                <a:cs typeface="Open Sans" panose="020B0606030504020204" pitchFamily="34" charset="0"/>
              </a:rPr>
              <a:t>, helping small and local NPOs compete for funding</a:t>
            </a:r>
          </a:p>
          <a:p>
            <a:pPr marL="171450" lvl="1" indent="-171450" algn="l" defTabSz="800100">
              <a:lnSpc>
                <a:spcPct val="90000"/>
              </a:lnSpc>
              <a:spcBef>
                <a:spcPct val="0"/>
              </a:spcBef>
              <a:spcAft>
                <a:spcPct val="15000"/>
              </a:spcAft>
              <a:buChar char="•"/>
            </a:pPr>
            <a:r>
              <a:rPr lang="en-US" sz="1800" b="1" kern="1200">
                <a:latin typeface="Open Sans" panose="020B0606030504020204" pitchFamily="34" charset="0"/>
                <a:ea typeface="Open Sans" panose="020B0606030504020204" pitchFamily="34" charset="0"/>
                <a:cs typeface="Open Sans" panose="020B0606030504020204" pitchFamily="34" charset="0"/>
              </a:rPr>
              <a:t>Better insight </a:t>
            </a:r>
            <a:r>
              <a:rPr lang="en-US" sz="1800" kern="1200">
                <a:latin typeface="Open Sans" panose="020B0606030504020204" pitchFamily="34" charset="0"/>
                <a:ea typeface="Open Sans" panose="020B0606030504020204" pitchFamily="34" charset="0"/>
                <a:cs typeface="Open Sans" panose="020B0606030504020204" pitchFamily="34" charset="0"/>
              </a:rPr>
              <a:t>into financial sustainability, support costs, and true project costs</a:t>
            </a:r>
          </a:p>
          <a:p>
            <a:pPr marL="171450" lvl="1" indent="-171450" algn="l" defTabSz="800100">
              <a:lnSpc>
                <a:spcPct val="90000"/>
              </a:lnSpc>
              <a:spcBef>
                <a:spcPct val="0"/>
              </a:spcBef>
              <a:spcAft>
                <a:spcPct val="15000"/>
              </a:spcAft>
              <a:buChar char="•"/>
            </a:pPr>
            <a:r>
              <a:rPr lang="en-US" sz="1800" b="1" kern="1200">
                <a:latin typeface="Open Sans" panose="020B0606030504020204" pitchFamily="34" charset="0"/>
                <a:ea typeface="Open Sans" panose="020B0606030504020204" pitchFamily="34" charset="0"/>
                <a:cs typeface="Open Sans" panose="020B0606030504020204" pitchFamily="34" charset="0"/>
              </a:rPr>
              <a:t>Clearer financial communication </a:t>
            </a:r>
            <a:r>
              <a:rPr lang="en-US" sz="1800" kern="1200">
                <a:latin typeface="Open Sans" panose="020B0606030504020204" pitchFamily="34" charset="0"/>
                <a:ea typeface="Open Sans" panose="020B0606030504020204" pitchFamily="34" charset="0"/>
                <a:cs typeface="Open Sans" panose="020B0606030504020204" pitchFamily="34" charset="0"/>
              </a:rPr>
              <a:t>for board members, grant officers, and community members</a:t>
            </a:r>
          </a:p>
          <a:p>
            <a:pPr marL="171450" lvl="1" indent="-171450" algn="l" defTabSz="800100">
              <a:lnSpc>
                <a:spcPct val="90000"/>
              </a:lnSpc>
              <a:spcBef>
                <a:spcPct val="0"/>
              </a:spcBef>
              <a:spcAft>
                <a:spcPct val="15000"/>
              </a:spcAft>
              <a:buChar char="•"/>
            </a:pPr>
            <a:r>
              <a:rPr lang="en-US" sz="1800" b="1" kern="1200">
                <a:latin typeface="Open Sans" panose="020B0606030504020204" pitchFamily="34" charset="0"/>
                <a:ea typeface="Open Sans" panose="020B0606030504020204" pitchFamily="34" charset="0"/>
                <a:cs typeface="Open Sans" panose="020B0606030504020204" pitchFamily="34" charset="0"/>
              </a:rPr>
              <a:t>Relevant support </a:t>
            </a:r>
            <a:r>
              <a:rPr lang="en-US" sz="1800" b="0" kern="1200">
                <a:latin typeface="Open Sans" panose="020B0606030504020204" pitchFamily="34" charset="0"/>
                <a:ea typeface="Open Sans" panose="020B0606030504020204" pitchFamily="34" charset="0"/>
                <a:cs typeface="Open Sans" panose="020B0606030504020204" pitchFamily="34" charset="0"/>
              </a:rPr>
              <a:t>from training and software providers focused on NPO-specific needs</a:t>
            </a:r>
          </a:p>
        </p:txBody>
      </p:sp>
    </p:spTree>
    <p:extLst>
      <p:ext uri="{BB962C8B-B14F-4D97-AF65-F5344CB8AC3E}">
        <p14:creationId xmlns:p14="http://schemas.microsoft.com/office/powerpoint/2010/main" val="20697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FC40-2C95-4041-8BA5-1AB59E319B42}"/>
              </a:ext>
            </a:extLst>
          </p:cNvPr>
          <p:cNvSpPr>
            <a:spLocks noGrp="1"/>
          </p:cNvSpPr>
          <p:nvPr>
            <p:ph type="title"/>
          </p:nvPr>
        </p:nvSpPr>
        <p:spPr>
          <a:xfrm>
            <a:off x="135834" y="0"/>
            <a:ext cx="10515600" cy="1325563"/>
          </a:xfrm>
        </p:spPr>
        <p:txBody>
          <a:bodyPr/>
          <a:lstStyle/>
          <a:p>
            <a:r>
              <a:rPr lang="en-US">
                <a:latin typeface="+mj-lt"/>
              </a:rPr>
              <a:t>Engagement around the world</a:t>
            </a:r>
          </a:p>
        </p:txBody>
      </p:sp>
      <p:pic>
        <p:nvPicPr>
          <p:cNvPr id="6" name="Picture 5" descr="A map of the world with different colored pins&#10;&#10;AI-generated content may be incorrect.">
            <a:extLst>
              <a:ext uri="{FF2B5EF4-FFF2-40B4-BE49-F238E27FC236}">
                <a16:creationId xmlns:a16="http://schemas.microsoft.com/office/drawing/2014/main" id="{61BFD5D0-BC24-7DC5-18F9-A5DE01E3C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09" y="1233715"/>
            <a:ext cx="10829455" cy="4884056"/>
          </a:xfrm>
          <a:prstGeom prst="rect">
            <a:avLst/>
          </a:prstGeom>
        </p:spPr>
      </p:pic>
      <p:sp>
        <p:nvSpPr>
          <p:cNvPr id="4" name="Rectangle: Rounded Corners 3">
            <a:extLst>
              <a:ext uri="{FF2B5EF4-FFF2-40B4-BE49-F238E27FC236}">
                <a16:creationId xmlns:a16="http://schemas.microsoft.com/office/drawing/2014/main" id="{37CFC168-B4BB-4D24-980D-91E8E61B2854}"/>
              </a:ext>
            </a:extLst>
          </p:cNvPr>
          <p:cNvSpPr/>
          <p:nvPr/>
        </p:nvSpPr>
        <p:spPr>
          <a:xfrm>
            <a:off x="5081275" y="5583670"/>
            <a:ext cx="4226011" cy="1052513"/>
          </a:xfrm>
          <a:prstGeom prst="roundRect">
            <a:avLst>
              <a:gd name="adj"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rPr>
              <a:t>15,000+ </a:t>
            </a:r>
          </a:p>
          <a:p>
            <a:pPr algn="ctr"/>
            <a:r>
              <a:rPr lang="en-US">
                <a:solidFill>
                  <a:sysClr val="windowText" lastClr="000000"/>
                </a:solidFill>
              </a:rPr>
              <a:t>Newsletter subscribers </a:t>
            </a:r>
          </a:p>
          <a:p>
            <a:pPr algn="ctr"/>
            <a:r>
              <a:rPr lang="en-US">
                <a:solidFill>
                  <a:sysClr val="windowText" lastClr="000000"/>
                </a:solidFill>
              </a:rPr>
              <a:t>+ LinkedIn &amp; YouTube</a:t>
            </a:r>
          </a:p>
        </p:txBody>
      </p:sp>
    </p:spTree>
    <p:extLst>
      <p:ext uri="{BB962C8B-B14F-4D97-AF65-F5344CB8AC3E}">
        <p14:creationId xmlns:p14="http://schemas.microsoft.com/office/powerpoint/2010/main" val="2133653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E4BA-E347-9B1D-E92D-E109ED84FBE4}"/>
              </a:ext>
            </a:extLst>
          </p:cNvPr>
          <p:cNvSpPr>
            <a:spLocks noGrp="1"/>
          </p:cNvSpPr>
          <p:nvPr>
            <p:ph type="title"/>
          </p:nvPr>
        </p:nvSpPr>
        <p:spPr/>
        <p:txBody>
          <a:bodyPr/>
          <a:lstStyle/>
          <a:p>
            <a:r>
              <a:rPr lang="en-US">
                <a:latin typeface="+mj-lt"/>
              </a:rPr>
              <a:t>By the sector, for the sector</a:t>
            </a:r>
          </a:p>
        </p:txBody>
      </p:sp>
      <p:sp>
        <p:nvSpPr>
          <p:cNvPr id="3" name="Content Placeholder 2">
            <a:extLst>
              <a:ext uri="{FF2B5EF4-FFF2-40B4-BE49-F238E27FC236}">
                <a16:creationId xmlns:a16="http://schemas.microsoft.com/office/drawing/2014/main" id="{F99A6A5C-7518-ECB0-5808-2E16D45BF86C}"/>
              </a:ext>
            </a:extLst>
          </p:cNvPr>
          <p:cNvSpPr>
            <a:spLocks noGrp="1"/>
          </p:cNvSpPr>
          <p:nvPr>
            <p:ph idx="1"/>
          </p:nvPr>
        </p:nvSpPr>
        <p:spPr>
          <a:xfrm>
            <a:off x="838200" y="1825625"/>
            <a:ext cx="6334760" cy="4667250"/>
          </a:xfrm>
        </p:spPr>
        <p:txBody>
          <a:bodyPr>
            <a:normAutofit/>
          </a:bodyPr>
          <a:lstStyle/>
          <a:p>
            <a:r>
              <a:rPr lang="en-US" sz="2400" dirty="0"/>
              <a:t>Multi-year initiative, to secure international buy-in</a:t>
            </a:r>
          </a:p>
          <a:p>
            <a:pPr lvl="1">
              <a:buFont typeface="Wingdings" panose="05000000000000000000" pitchFamily="2" charset="2"/>
              <a:buChar char="ü"/>
            </a:pPr>
            <a:r>
              <a:rPr lang="en-US" sz="1800" dirty="0">
                <a:latin typeface="Open Sans" panose="020B0606030504020204" pitchFamily="34" charset="0"/>
                <a:ea typeface="Open Sans" panose="020B0606030504020204" pitchFamily="34" charset="0"/>
                <a:cs typeface="Open Sans" panose="020B0606030504020204" pitchFamily="34" charset="0"/>
              </a:rPr>
              <a:t>2019 project launch - 2025 publishing INPAS</a:t>
            </a:r>
          </a:p>
          <a:p>
            <a:r>
              <a:rPr lang="en-US" sz="2400" dirty="0"/>
              <a:t>Input from volunteer advisory and reference groups</a:t>
            </a:r>
          </a:p>
          <a:p>
            <a:pPr lvl="1">
              <a:buFont typeface="Wingdings" panose="05000000000000000000" pitchFamily="2" charset="2"/>
              <a:buChar char="ü"/>
            </a:pPr>
            <a:r>
              <a:rPr lang="en-US" sz="1600" dirty="0">
                <a:latin typeface="Open Sans" panose="020B0606030504020204" pitchFamily="34" charset="0"/>
                <a:ea typeface="Open Sans" panose="020B0606030504020204" pitchFamily="34" charset="0"/>
                <a:cs typeface="Open Sans" panose="020B0606030504020204" pitchFamily="34" charset="0"/>
                <a:hlinkClick r:id="rId2"/>
              </a:rPr>
              <a:t>Technical Advisory Group </a:t>
            </a:r>
            <a:r>
              <a:rPr lang="en-US" sz="1600" dirty="0">
                <a:latin typeface="Open Sans" panose="020B0606030504020204" pitchFamily="34" charset="0"/>
                <a:ea typeface="Open Sans" panose="020B0606030504020204" pitchFamily="34" charset="0"/>
                <a:cs typeface="Open Sans" panose="020B0606030504020204" pitchFamily="34" charset="0"/>
              </a:rPr>
              <a:t>(TAG) – national accounting standard setters from every continent (and IASB as official observers)</a:t>
            </a:r>
          </a:p>
          <a:p>
            <a:pPr lvl="1">
              <a:buFont typeface="Wingdings" panose="05000000000000000000" pitchFamily="2" charset="2"/>
              <a:buChar char="ü"/>
            </a:pPr>
            <a:r>
              <a:rPr lang="en-US" sz="1600" dirty="0">
                <a:latin typeface="Open Sans" panose="020B0606030504020204" pitchFamily="34" charset="0"/>
                <a:ea typeface="Open Sans" panose="020B0606030504020204" pitchFamily="34" charset="0"/>
                <a:cs typeface="Open Sans" panose="020B0606030504020204" pitchFamily="34" charset="0"/>
                <a:hlinkClick r:id="rId3"/>
              </a:rPr>
              <a:t>Practitioner Advisory Group </a:t>
            </a:r>
            <a:r>
              <a:rPr lang="en-US" sz="1600" dirty="0">
                <a:latin typeface="Open Sans" panose="020B0606030504020204" pitchFamily="34" charset="0"/>
                <a:ea typeface="Open Sans" panose="020B0606030504020204" pitchFamily="34" charset="0"/>
                <a:cs typeface="Open Sans" panose="020B0606030504020204" pitchFamily="34" charset="0"/>
              </a:rPr>
              <a:t>(PAG) – NPOs, auditors, consultants, academics</a:t>
            </a:r>
          </a:p>
          <a:p>
            <a:pPr lvl="1">
              <a:buFont typeface="Wingdings" panose="05000000000000000000" pitchFamily="2" charset="2"/>
              <a:buChar char="ü"/>
            </a:pPr>
            <a:r>
              <a:rPr lang="en-US" sz="1600" dirty="0">
                <a:latin typeface="Open Sans" panose="020B0606030504020204" pitchFamily="34" charset="0"/>
                <a:ea typeface="Open Sans" panose="020B0606030504020204" pitchFamily="34" charset="0"/>
                <a:cs typeface="Open Sans" panose="020B0606030504020204" pitchFamily="34" charset="0"/>
                <a:hlinkClick r:id="rId4"/>
              </a:rPr>
              <a:t>Donor Reference Group </a:t>
            </a:r>
            <a:r>
              <a:rPr lang="en-US" sz="1600" dirty="0">
                <a:latin typeface="Open Sans" panose="020B0606030504020204" pitchFamily="34" charset="0"/>
                <a:ea typeface="Open Sans" panose="020B0606030504020204" pitchFamily="34" charset="0"/>
                <a:cs typeface="Open Sans" panose="020B0606030504020204" pitchFamily="34" charset="0"/>
              </a:rPr>
              <a:t>with bilateral and multi-lateral funders and foundations.</a:t>
            </a:r>
          </a:p>
          <a:p>
            <a:pPr lvl="1">
              <a:buFont typeface="Wingdings" panose="05000000000000000000" pitchFamily="2" charset="2"/>
              <a:buChar char="ü"/>
            </a:pPr>
            <a:r>
              <a:rPr lang="en-US" sz="1600" dirty="0">
                <a:latin typeface="Open Sans" panose="020B0606030504020204" pitchFamily="34" charset="0"/>
                <a:ea typeface="Open Sans" panose="020B0606030504020204" pitchFamily="34" charset="0"/>
                <a:cs typeface="Open Sans" panose="020B0606030504020204" pitchFamily="34" charset="0"/>
              </a:rPr>
              <a:t>Engagement supported by 45 volunteer </a:t>
            </a:r>
            <a:r>
              <a:rPr lang="en-US" sz="1600" dirty="0">
                <a:latin typeface="Open Sans" panose="020B0606030504020204" pitchFamily="34" charset="0"/>
                <a:ea typeface="Open Sans" panose="020B0606030504020204" pitchFamily="34" charset="0"/>
                <a:cs typeface="Open Sans" panose="020B0606030504020204" pitchFamily="34" charset="0"/>
                <a:hlinkClick r:id="rId5"/>
              </a:rPr>
              <a:t>Country Champions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ü"/>
            </a:pPr>
            <a:r>
              <a:rPr lang="en-US" sz="1600" dirty="0">
                <a:latin typeface="Open Sans" panose="020B0606030504020204" pitchFamily="34" charset="0"/>
                <a:ea typeface="Open Sans" panose="020B0606030504020204" pitchFamily="34" charset="0"/>
                <a:cs typeface="Open Sans" panose="020B0606030504020204" pitchFamily="34" charset="0"/>
              </a:rPr>
              <a:t>Oversight by independent </a:t>
            </a:r>
            <a:r>
              <a:rPr lang="en-US" sz="1600" dirty="0">
                <a:latin typeface="Open Sans" panose="020B0606030504020204" pitchFamily="34" charset="0"/>
                <a:ea typeface="Open Sans" panose="020B0606030504020204" pitchFamily="34" charset="0"/>
                <a:cs typeface="Open Sans" panose="020B0606030504020204" pitchFamily="34" charset="0"/>
                <a:hlinkClick r:id="rId6"/>
              </a:rPr>
              <a:t>Governance Group</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collage of people with different colors&#10;&#10;Description automatically generated">
            <a:extLst>
              <a:ext uri="{FF2B5EF4-FFF2-40B4-BE49-F238E27FC236}">
                <a16:creationId xmlns:a16="http://schemas.microsoft.com/office/drawing/2014/main" id="{7C73AC04-2DA0-C9BD-B7E2-01740E26F9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775" y="3987671"/>
            <a:ext cx="3001646" cy="2765468"/>
          </a:xfrm>
          <a:prstGeom prst="rect">
            <a:avLst/>
          </a:prstGeom>
        </p:spPr>
      </p:pic>
      <p:pic>
        <p:nvPicPr>
          <p:cNvPr id="9" name="Picture 8" descr="A collage of a group of people&#10;&#10;Description automatically generated">
            <a:extLst>
              <a:ext uri="{FF2B5EF4-FFF2-40B4-BE49-F238E27FC236}">
                <a16:creationId xmlns:a16="http://schemas.microsoft.com/office/drawing/2014/main" id="{5FAD9221-D06D-92AB-E732-3A35919DBE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5775" y="1374775"/>
            <a:ext cx="2996916" cy="2587539"/>
          </a:xfrm>
          <a:prstGeom prst="rect">
            <a:avLst/>
          </a:prstGeom>
        </p:spPr>
      </p:pic>
    </p:spTree>
    <p:extLst>
      <p:ext uri="{BB962C8B-B14F-4D97-AF65-F5344CB8AC3E}">
        <p14:creationId xmlns:p14="http://schemas.microsoft.com/office/powerpoint/2010/main" val="414820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E4BA-E347-9B1D-E92D-E109ED84FBE4}"/>
              </a:ext>
            </a:extLst>
          </p:cNvPr>
          <p:cNvSpPr>
            <a:spLocks noGrp="1"/>
          </p:cNvSpPr>
          <p:nvPr>
            <p:ph type="title"/>
          </p:nvPr>
        </p:nvSpPr>
        <p:spPr/>
        <p:txBody>
          <a:bodyPr/>
          <a:lstStyle/>
          <a:p>
            <a:r>
              <a:rPr lang="en-US">
                <a:latin typeface="+mj-lt"/>
              </a:rPr>
              <a:t>Donor engagement</a:t>
            </a:r>
          </a:p>
        </p:txBody>
      </p:sp>
      <p:sp>
        <p:nvSpPr>
          <p:cNvPr id="3" name="Content Placeholder 2">
            <a:extLst>
              <a:ext uri="{FF2B5EF4-FFF2-40B4-BE49-F238E27FC236}">
                <a16:creationId xmlns:a16="http://schemas.microsoft.com/office/drawing/2014/main" id="{F99A6A5C-7518-ECB0-5808-2E16D45BF86C}"/>
              </a:ext>
            </a:extLst>
          </p:cNvPr>
          <p:cNvSpPr>
            <a:spLocks noGrp="1"/>
          </p:cNvSpPr>
          <p:nvPr>
            <p:ph idx="1"/>
          </p:nvPr>
        </p:nvSpPr>
        <p:spPr>
          <a:xfrm>
            <a:off x="838200" y="1825625"/>
            <a:ext cx="6498265" cy="2186305"/>
          </a:xfrm>
        </p:spPr>
        <p:txBody>
          <a:bodyPr>
            <a:normAutofit/>
          </a:bodyPr>
          <a:lstStyle/>
          <a:p>
            <a:r>
              <a:rPr lang="en-US"/>
              <a:t>Funding from</a:t>
            </a:r>
          </a:p>
          <a:p>
            <a:endParaRPr lang="en-US"/>
          </a:p>
          <a:p>
            <a:endParaRPr lang="en-US"/>
          </a:p>
          <a:p>
            <a:r>
              <a:rPr lang="en-US"/>
              <a:t>Input from</a:t>
            </a:r>
          </a:p>
          <a:p>
            <a:pPr marL="0" indent="0">
              <a:buNone/>
            </a:pPr>
            <a:endParaRPr lang="en-US"/>
          </a:p>
        </p:txBody>
      </p:sp>
      <p:pic>
        <p:nvPicPr>
          <p:cNvPr id="4" name="Picture 3" descr="A picture containing food, drawing&#10;&#10;Description automatically generated">
            <a:extLst>
              <a:ext uri="{FF2B5EF4-FFF2-40B4-BE49-F238E27FC236}">
                <a16:creationId xmlns:a16="http://schemas.microsoft.com/office/drawing/2014/main" id="{15A6FCC3-2BD9-152A-D0B8-CBC2C3CA1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92" y="2385554"/>
            <a:ext cx="2252349" cy="756789"/>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8EF5F934-60F7-4C3D-B60D-69D49B285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22" t="12040" b="15738"/>
          <a:stretch/>
        </p:blipFill>
        <p:spPr>
          <a:xfrm>
            <a:off x="3550094" y="2468241"/>
            <a:ext cx="2252349" cy="616489"/>
          </a:xfrm>
          <a:prstGeom prst="rect">
            <a:avLst/>
          </a:prstGeom>
        </p:spPr>
      </p:pic>
      <p:pic>
        <p:nvPicPr>
          <p:cNvPr id="7" name="Picture 6" descr="A logo of a company&#10;&#10;Description automatically generated">
            <a:extLst>
              <a:ext uri="{FF2B5EF4-FFF2-40B4-BE49-F238E27FC236}">
                <a16:creationId xmlns:a16="http://schemas.microsoft.com/office/drawing/2014/main" id="{95D6FF52-B7CF-8CD4-8339-B31DBC19C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2443" y="2223978"/>
            <a:ext cx="1436104" cy="753250"/>
          </a:xfrm>
          <a:prstGeom prst="rect">
            <a:avLst/>
          </a:prstGeom>
        </p:spPr>
      </p:pic>
      <p:pic>
        <p:nvPicPr>
          <p:cNvPr id="9" name="Picture 8">
            <a:extLst>
              <a:ext uri="{FF2B5EF4-FFF2-40B4-BE49-F238E27FC236}">
                <a16:creationId xmlns:a16="http://schemas.microsoft.com/office/drawing/2014/main" id="{B628B7EA-B761-2E5D-AFD4-31162AF84F00}"/>
              </a:ext>
            </a:extLst>
          </p:cNvPr>
          <p:cNvPicPr>
            <a:picLocks noChangeAspect="1"/>
          </p:cNvPicPr>
          <p:nvPr/>
        </p:nvPicPr>
        <p:blipFill>
          <a:blip r:embed="rId5"/>
          <a:stretch>
            <a:fillRect/>
          </a:stretch>
        </p:blipFill>
        <p:spPr>
          <a:xfrm>
            <a:off x="7641453" y="2078938"/>
            <a:ext cx="1726573" cy="1063405"/>
          </a:xfrm>
          <a:prstGeom prst="rect">
            <a:avLst/>
          </a:prstGeom>
        </p:spPr>
      </p:pic>
      <p:pic>
        <p:nvPicPr>
          <p:cNvPr id="8" name="Picture 7">
            <a:extLst>
              <a:ext uri="{FF2B5EF4-FFF2-40B4-BE49-F238E27FC236}">
                <a16:creationId xmlns:a16="http://schemas.microsoft.com/office/drawing/2014/main" id="{FD0C3EAE-98EB-CE40-C3DE-F734EEFDF4FF}"/>
              </a:ext>
            </a:extLst>
          </p:cNvPr>
          <p:cNvPicPr>
            <a:picLocks noChangeAspect="1"/>
          </p:cNvPicPr>
          <p:nvPr/>
        </p:nvPicPr>
        <p:blipFill>
          <a:blip r:embed="rId6"/>
          <a:stretch>
            <a:fillRect/>
          </a:stretch>
        </p:blipFill>
        <p:spPr>
          <a:xfrm>
            <a:off x="1749098" y="4000029"/>
            <a:ext cx="3302404" cy="2492846"/>
          </a:xfrm>
          <a:prstGeom prst="rect">
            <a:avLst/>
          </a:prstGeom>
        </p:spPr>
      </p:pic>
      <p:sp>
        <p:nvSpPr>
          <p:cNvPr id="6" name="Content Placeholder 2">
            <a:extLst>
              <a:ext uri="{FF2B5EF4-FFF2-40B4-BE49-F238E27FC236}">
                <a16:creationId xmlns:a16="http://schemas.microsoft.com/office/drawing/2014/main" id="{7801C61D-30BC-4113-624B-ECF59D944921}"/>
              </a:ext>
            </a:extLst>
          </p:cNvPr>
          <p:cNvSpPr txBox="1">
            <a:spLocks/>
          </p:cNvSpPr>
          <p:nvPr/>
        </p:nvSpPr>
        <p:spPr>
          <a:xfrm>
            <a:off x="5606311" y="3528243"/>
            <a:ext cx="5979805" cy="1404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Donor </a:t>
            </a:r>
            <a:r>
              <a:rPr lang="en-US">
                <a:hlinkClick r:id="rId7"/>
              </a:rPr>
              <a:t>statement of support</a:t>
            </a:r>
            <a:endParaRPr lang="en-US"/>
          </a:p>
          <a:p>
            <a:pPr marL="0" indent="0">
              <a:buFont typeface="Arial" panose="020B0604020202020204" pitchFamily="34" charset="0"/>
              <a:buNone/>
            </a:pPr>
            <a:endParaRPr lang="en-US"/>
          </a:p>
        </p:txBody>
      </p:sp>
      <p:pic>
        <p:nvPicPr>
          <p:cNvPr id="1026" name="Picture 2">
            <a:extLst>
              <a:ext uri="{FF2B5EF4-FFF2-40B4-BE49-F238E27FC236}">
                <a16:creationId xmlns:a16="http://schemas.microsoft.com/office/drawing/2014/main" id="{77697A5B-3C95-5DB9-6A61-E3464CB7C0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2400" y="4085995"/>
            <a:ext cx="1839010" cy="229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BF3BAF-DE28-AA75-A12D-1A8C4F971ACD}"/>
              </a:ext>
            </a:extLst>
          </p:cNvPr>
          <p:cNvPicPr>
            <a:picLocks noChangeAspect="1"/>
          </p:cNvPicPr>
          <p:nvPr/>
        </p:nvPicPr>
        <p:blipFill>
          <a:blip r:embed="rId3"/>
          <a:stretch>
            <a:fillRect/>
          </a:stretch>
        </p:blipFill>
        <p:spPr>
          <a:xfrm>
            <a:off x="7000702" y="918695"/>
            <a:ext cx="4918976" cy="2956619"/>
          </a:xfrm>
          <a:prstGeom prst="rect">
            <a:avLst/>
          </a:prstGeom>
        </p:spPr>
      </p:pic>
      <p:sp>
        <p:nvSpPr>
          <p:cNvPr id="2" name="Title 1">
            <a:extLst>
              <a:ext uri="{FF2B5EF4-FFF2-40B4-BE49-F238E27FC236}">
                <a16:creationId xmlns:a16="http://schemas.microsoft.com/office/drawing/2014/main" id="{5CBABB94-E943-4D64-9348-0503EE5B3A27}"/>
              </a:ext>
            </a:extLst>
          </p:cNvPr>
          <p:cNvSpPr>
            <a:spLocks noGrp="1"/>
          </p:cNvSpPr>
          <p:nvPr>
            <p:ph type="title"/>
          </p:nvPr>
        </p:nvSpPr>
        <p:spPr>
          <a:xfrm>
            <a:off x="359372" y="203831"/>
            <a:ext cx="6845784" cy="842649"/>
          </a:xfrm>
        </p:spPr>
        <p:txBody>
          <a:bodyPr>
            <a:normAutofit fontScale="90000"/>
          </a:bodyPr>
          <a:lstStyle/>
          <a:p>
            <a:r>
              <a:rPr lang="en-GB">
                <a:latin typeface="+mj-lt"/>
              </a:rPr>
              <a:t>Exposure Draft responses</a:t>
            </a:r>
          </a:p>
        </p:txBody>
      </p:sp>
      <p:pic>
        <p:nvPicPr>
          <p:cNvPr id="4" name="Picture 3">
            <a:extLst>
              <a:ext uri="{FF2B5EF4-FFF2-40B4-BE49-F238E27FC236}">
                <a16:creationId xmlns:a16="http://schemas.microsoft.com/office/drawing/2014/main" id="{FABB3A71-BDB9-B52F-D869-123EA9D9CC09}"/>
              </a:ext>
            </a:extLst>
          </p:cNvPr>
          <p:cNvPicPr>
            <a:picLocks noChangeAspect="1"/>
          </p:cNvPicPr>
          <p:nvPr/>
        </p:nvPicPr>
        <p:blipFill>
          <a:blip r:embed="rId4"/>
          <a:stretch>
            <a:fillRect/>
          </a:stretch>
        </p:blipFill>
        <p:spPr>
          <a:xfrm>
            <a:off x="603305" y="2296511"/>
            <a:ext cx="6731783" cy="4046232"/>
          </a:xfrm>
          <a:prstGeom prst="rect">
            <a:avLst/>
          </a:prstGeom>
        </p:spPr>
      </p:pic>
      <p:sp>
        <p:nvSpPr>
          <p:cNvPr id="7" name="Rectangle 6">
            <a:extLst>
              <a:ext uri="{FF2B5EF4-FFF2-40B4-BE49-F238E27FC236}">
                <a16:creationId xmlns:a16="http://schemas.microsoft.com/office/drawing/2014/main" id="{894F465D-606E-ECA1-F788-4F24506C3FCC}"/>
              </a:ext>
            </a:extLst>
          </p:cNvPr>
          <p:cNvSpPr/>
          <p:nvPr/>
        </p:nvSpPr>
        <p:spPr>
          <a:xfrm>
            <a:off x="603305" y="1046480"/>
            <a:ext cx="4226312" cy="1055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2000">
                <a:solidFill>
                  <a:sysClr val="windowText" lastClr="000000"/>
                </a:solidFill>
              </a:rPr>
              <a:t>Geographic diversity</a:t>
            </a:r>
          </a:p>
          <a:p>
            <a:pPr marL="285750" indent="-285750">
              <a:buFont typeface="Wingdings" panose="05000000000000000000" pitchFamily="2" charset="2"/>
              <a:buChar char="ü"/>
            </a:pPr>
            <a:r>
              <a:rPr lang="en-US" sz="2000">
                <a:solidFill>
                  <a:sysClr val="windowText" lastClr="000000"/>
                </a:solidFill>
              </a:rPr>
              <a:t>Stakeholder representation</a:t>
            </a:r>
          </a:p>
          <a:p>
            <a:pPr marL="285750" indent="-285750">
              <a:buFont typeface="Wingdings" panose="05000000000000000000" pitchFamily="2" charset="2"/>
              <a:buChar char="ü"/>
            </a:pPr>
            <a:r>
              <a:rPr lang="en-US" sz="2000">
                <a:solidFill>
                  <a:sysClr val="windowText" lastClr="000000"/>
                </a:solidFill>
              </a:rPr>
              <a:t>Quantity &amp; Quality</a:t>
            </a:r>
            <a:endParaRPr lang="en-US" sz="2600">
              <a:solidFill>
                <a:sysClr val="windowText" lastClr="000000"/>
              </a:solidFill>
            </a:endParaRPr>
          </a:p>
        </p:txBody>
      </p:sp>
      <p:sp>
        <p:nvSpPr>
          <p:cNvPr id="9" name="Rectangle 8">
            <a:extLst>
              <a:ext uri="{FF2B5EF4-FFF2-40B4-BE49-F238E27FC236}">
                <a16:creationId xmlns:a16="http://schemas.microsoft.com/office/drawing/2014/main" id="{D1EF567F-2683-A793-9F2F-2F039E49F5AF}"/>
              </a:ext>
            </a:extLst>
          </p:cNvPr>
          <p:cNvSpPr/>
          <p:nvPr/>
        </p:nvSpPr>
        <p:spPr>
          <a:xfrm>
            <a:off x="7764107" y="4203572"/>
            <a:ext cx="4427893" cy="19969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ysClr val="windowText" lastClr="000000"/>
                </a:solidFill>
              </a:rPr>
              <a:t>3 EDs 2022, 2023 &amp; 2024</a:t>
            </a:r>
          </a:p>
          <a:p>
            <a:pPr marL="342900" indent="-342900">
              <a:buFont typeface="Arial" panose="020B0604020202020204" pitchFamily="34" charset="0"/>
              <a:buChar char="•"/>
            </a:pPr>
            <a:r>
              <a:rPr lang="en-US" sz="2000">
                <a:solidFill>
                  <a:sysClr val="windowText" lastClr="000000"/>
                </a:solidFill>
              </a:rPr>
              <a:t>549 responses</a:t>
            </a:r>
          </a:p>
          <a:p>
            <a:pPr marL="285750" indent="-285750">
              <a:buFont typeface="Arial" panose="020B0604020202020204" pitchFamily="34" charset="0"/>
              <a:buChar char="•"/>
            </a:pPr>
            <a:r>
              <a:rPr lang="en-US" sz="2000">
                <a:solidFill>
                  <a:sysClr val="windowText" lastClr="000000"/>
                </a:solidFill>
              </a:rPr>
              <a:t>179 written comment letters (106 organisations + 73 individuals)</a:t>
            </a:r>
          </a:p>
          <a:p>
            <a:pPr marL="285750" indent="-285750">
              <a:buFont typeface="Arial" panose="020B0604020202020204" pitchFamily="34" charset="0"/>
              <a:buChar char="•"/>
            </a:pPr>
            <a:r>
              <a:rPr lang="en-US" sz="2000">
                <a:solidFill>
                  <a:sysClr val="windowText" lastClr="000000"/>
                </a:solidFill>
              </a:rPr>
              <a:t>370 surveys</a:t>
            </a:r>
          </a:p>
        </p:txBody>
      </p:sp>
    </p:spTree>
    <p:extLst>
      <p:ext uri="{BB962C8B-B14F-4D97-AF65-F5344CB8AC3E}">
        <p14:creationId xmlns:p14="http://schemas.microsoft.com/office/powerpoint/2010/main" val="15877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5602-3702-EBFA-DC1F-E71F47CC40B1}"/>
              </a:ext>
            </a:extLst>
          </p:cNvPr>
          <p:cNvSpPr>
            <a:spLocks noGrp="1"/>
          </p:cNvSpPr>
          <p:nvPr>
            <p:ph type="title"/>
          </p:nvPr>
        </p:nvSpPr>
        <p:spPr/>
        <p:txBody>
          <a:bodyPr>
            <a:normAutofit/>
          </a:bodyPr>
          <a:lstStyle/>
          <a:p>
            <a:r>
              <a:rPr lang="en-GB">
                <a:latin typeface="+mj-lt"/>
              </a:rPr>
              <a:t>Identification and inclusion </a:t>
            </a:r>
            <a:br>
              <a:rPr lang="en-GB">
                <a:latin typeface="+mj-lt"/>
              </a:rPr>
            </a:br>
            <a:r>
              <a:rPr lang="en-GB">
                <a:latin typeface="+mj-lt"/>
              </a:rPr>
              <a:t>with NGO Main Accounts</a:t>
            </a:r>
          </a:p>
        </p:txBody>
      </p:sp>
      <p:sp>
        <p:nvSpPr>
          <p:cNvPr id="3" name="Slide Number Placeholder 2">
            <a:extLst>
              <a:ext uri="{FF2B5EF4-FFF2-40B4-BE49-F238E27FC236}">
                <a16:creationId xmlns:a16="http://schemas.microsoft.com/office/drawing/2014/main" id="{9232E8C8-AEBC-6CAB-DB5D-7019E291DBF5}"/>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26</a:t>
            </a:fld>
            <a:endParaRPr lang="en-GB"/>
          </a:p>
        </p:txBody>
      </p:sp>
      <p:graphicFrame>
        <p:nvGraphicFramePr>
          <p:cNvPr id="4" name="Diagram 3">
            <a:extLst>
              <a:ext uri="{FF2B5EF4-FFF2-40B4-BE49-F238E27FC236}">
                <a16:creationId xmlns:a16="http://schemas.microsoft.com/office/drawing/2014/main" id="{698B4D1D-A4FA-8F72-4891-714185559F13}"/>
              </a:ext>
            </a:extLst>
          </p:cNvPr>
          <p:cNvGraphicFramePr/>
          <p:nvPr/>
        </p:nvGraphicFramePr>
        <p:xfrm>
          <a:off x="-98234" y="1439333"/>
          <a:ext cx="9526714" cy="4819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670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DB36-C59B-7816-C9C5-126D6DB1A292}"/>
              </a:ext>
            </a:extLst>
          </p:cNvPr>
          <p:cNvSpPr>
            <a:spLocks noGrp="1"/>
          </p:cNvSpPr>
          <p:nvPr>
            <p:ph type="title"/>
          </p:nvPr>
        </p:nvSpPr>
        <p:spPr>
          <a:xfrm>
            <a:off x="386938" y="270730"/>
            <a:ext cx="8525163" cy="997527"/>
          </a:xfrm>
        </p:spPr>
        <p:txBody>
          <a:bodyPr>
            <a:normAutofit/>
          </a:bodyPr>
          <a:lstStyle/>
          <a:p>
            <a:r>
              <a:rPr lang="en-US" dirty="0">
                <a:latin typeface="+mj-lt"/>
              </a:rPr>
              <a:t>Adoption sequencing</a:t>
            </a:r>
          </a:p>
        </p:txBody>
      </p:sp>
      <p:sp>
        <p:nvSpPr>
          <p:cNvPr id="3" name="TextBox 2">
            <a:extLst>
              <a:ext uri="{FF2B5EF4-FFF2-40B4-BE49-F238E27FC236}">
                <a16:creationId xmlns:a16="http://schemas.microsoft.com/office/drawing/2014/main" id="{2D40BF4A-6F45-114F-3043-F9486CC3D5BC}"/>
              </a:ext>
            </a:extLst>
          </p:cNvPr>
          <p:cNvSpPr txBox="1"/>
          <p:nvPr/>
        </p:nvSpPr>
        <p:spPr>
          <a:xfrm>
            <a:off x="6425447" y="1478429"/>
            <a:ext cx="5066557"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The NGO needs to respond to its funders and national regulators</a:t>
            </a:r>
          </a:p>
          <a:p>
            <a:pPr marL="800100" lvl="1" indent="-342900">
              <a:spcAft>
                <a:spcPts val="600"/>
              </a:spcAft>
              <a:buFont typeface="Wingdings" panose="05000000000000000000"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One or more funders may allow or require use of the HDR format</a:t>
            </a:r>
          </a:p>
          <a:p>
            <a:pPr marL="800100" lvl="1" indent="-342900">
              <a:spcAft>
                <a:spcPts val="600"/>
              </a:spcAft>
              <a:buFont typeface="Wingdings" panose="05000000000000000000"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The regulator may allow or require INPAS for entity reporting</a:t>
            </a:r>
          </a:p>
          <a:p>
            <a:pPr marL="800100" lvl="1" indent="-342900">
              <a:spcAft>
                <a:spcPts val="600"/>
              </a:spcAft>
              <a:buFont typeface="Wingdings" panose="05000000000000000000"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One or more funders may allow or require preparation of full Supplementary Statement</a:t>
            </a:r>
          </a:p>
          <a:p>
            <a:pPr marL="285750" indent="-285750">
              <a:spcAft>
                <a:spcPts val="600"/>
              </a:spcAft>
              <a:buFont typeface="Arial" panose="020B0604020202020204" pitchFamily="34" charset="0"/>
              <a:buChar char="•"/>
            </a:pPr>
            <a:r>
              <a:rPr lang="en-US" sz="2000" b="1" i="1" dirty="0">
                <a:latin typeface="Open Sans" panose="020B0606030504020204" pitchFamily="34" charset="0"/>
                <a:ea typeface="Open Sans" panose="020B0606030504020204" pitchFamily="34" charset="0"/>
                <a:cs typeface="Open Sans" panose="020B0606030504020204" pitchFamily="34" charset="0"/>
              </a:rPr>
              <a:t>If an NGO is allowed to adopt INPAS</a:t>
            </a:r>
            <a:r>
              <a:rPr lang="en-US" sz="2000" b="1" dirty="0">
                <a:latin typeface="Open Sans" panose="020B0606030504020204" pitchFamily="34" charset="0"/>
                <a:ea typeface="Open Sans" panose="020B0606030504020204" pitchFamily="34" charset="0"/>
                <a:cs typeface="Open Sans" panose="020B0606030504020204" pitchFamily="34" charset="0"/>
              </a:rPr>
              <a:t>, a funder requirement to do so could be an important driver.</a:t>
            </a:r>
          </a:p>
          <a:p>
            <a:pPr marL="800100" lvl="1" indent="-342900">
              <a:spcAft>
                <a:spcPts val="600"/>
              </a:spcAft>
              <a:buFont typeface="Wingdings" panose="05000000000000000000"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May happen in any order and over a number of years.</a:t>
            </a:r>
          </a:p>
        </p:txBody>
      </p:sp>
      <p:graphicFrame>
        <p:nvGraphicFramePr>
          <p:cNvPr id="6" name="Diagram 5">
            <a:extLst>
              <a:ext uri="{FF2B5EF4-FFF2-40B4-BE49-F238E27FC236}">
                <a16:creationId xmlns:a16="http://schemas.microsoft.com/office/drawing/2014/main" id="{AB2FEFA3-855A-9812-92DB-09294E76ECD8}"/>
              </a:ext>
            </a:extLst>
          </p:cNvPr>
          <p:cNvGraphicFramePr/>
          <p:nvPr>
            <p:extLst>
              <p:ext uri="{D42A27DB-BD31-4B8C-83A1-F6EECF244321}">
                <p14:modId xmlns:p14="http://schemas.microsoft.com/office/powerpoint/2010/main" val="3603752951"/>
              </p:ext>
            </p:extLst>
          </p:nvPr>
        </p:nvGraphicFramePr>
        <p:xfrm>
          <a:off x="974001" y="14784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owchart: Delay 9">
            <a:extLst>
              <a:ext uri="{FF2B5EF4-FFF2-40B4-BE49-F238E27FC236}">
                <a16:creationId xmlns:a16="http://schemas.microsoft.com/office/drawing/2014/main" id="{DF060A7E-638C-9902-79F1-51B24C3344CA}"/>
              </a:ext>
            </a:extLst>
          </p:cNvPr>
          <p:cNvSpPr/>
          <p:nvPr/>
        </p:nvSpPr>
        <p:spPr>
          <a:xfrm>
            <a:off x="3802927" y="1196497"/>
            <a:ext cx="438149" cy="456670"/>
          </a:xfrm>
          <a:prstGeom prst="flowChartDelay">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b="1">
              <a:solidFill>
                <a:sysClr val="windowText" lastClr="000000"/>
              </a:solidFill>
            </a:endParaRPr>
          </a:p>
        </p:txBody>
      </p:sp>
      <p:sp>
        <p:nvSpPr>
          <p:cNvPr id="12" name="Flowchart: Delay 11">
            <a:extLst>
              <a:ext uri="{FF2B5EF4-FFF2-40B4-BE49-F238E27FC236}">
                <a16:creationId xmlns:a16="http://schemas.microsoft.com/office/drawing/2014/main" id="{7EFDF378-2F0D-0601-33AF-160114DADC0A}"/>
              </a:ext>
            </a:extLst>
          </p:cNvPr>
          <p:cNvSpPr/>
          <p:nvPr/>
        </p:nvSpPr>
        <p:spPr>
          <a:xfrm>
            <a:off x="5001877" y="1935484"/>
            <a:ext cx="438149" cy="456670"/>
          </a:xfrm>
          <a:prstGeom prst="flowChartDelay">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b="1">
              <a:solidFill>
                <a:sysClr val="windowText" lastClr="000000"/>
              </a:solidFill>
            </a:endParaRPr>
          </a:p>
        </p:txBody>
      </p:sp>
      <p:sp>
        <p:nvSpPr>
          <p:cNvPr id="14" name="Flowchart: Delay 13">
            <a:extLst>
              <a:ext uri="{FF2B5EF4-FFF2-40B4-BE49-F238E27FC236}">
                <a16:creationId xmlns:a16="http://schemas.microsoft.com/office/drawing/2014/main" id="{867AA696-D98D-258A-6D2F-059FAD4A2EA3}"/>
              </a:ext>
            </a:extLst>
          </p:cNvPr>
          <p:cNvSpPr/>
          <p:nvPr/>
        </p:nvSpPr>
        <p:spPr>
          <a:xfrm>
            <a:off x="3770012" y="5200765"/>
            <a:ext cx="438149" cy="456670"/>
          </a:xfrm>
          <a:prstGeom prst="flowChartDelay">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b="1">
              <a:solidFill>
                <a:sysClr val="windowText" lastClr="000000"/>
              </a:solidFill>
            </a:endParaRPr>
          </a:p>
        </p:txBody>
      </p:sp>
      <p:sp>
        <p:nvSpPr>
          <p:cNvPr id="16" name="Rectangle: Beveled 15">
            <a:extLst>
              <a:ext uri="{FF2B5EF4-FFF2-40B4-BE49-F238E27FC236}">
                <a16:creationId xmlns:a16="http://schemas.microsoft.com/office/drawing/2014/main" id="{C787A1C7-4526-3590-2287-6D6D336E0D67}"/>
              </a:ext>
            </a:extLst>
          </p:cNvPr>
          <p:cNvSpPr/>
          <p:nvPr/>
        </p:nvSpPr>
        <p:spPr>
          <a:xfrm>
            <a:off x="5566380" y="4411613"/>
            <a:ext cx="529621" cy="456670"/>
          </a:xfrm>
          <a:prstGeom prst="bevel">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Beveled 17">
            <a:extLst>
              <a:ext uri="{FF2B5EF4-FFF2-40B4-BE49-F238E27FC236}">
                <a16:creationId xmlns:a16="http://schemas.microsoft.com/office/drawing/2014/main" id="{50271B70-2E07-9FE1-4E6E-61B0F15FEDB4}"/>
              </a:ext>
            </a:extLst>
          </p:cNvPr>
          <p:cNvSpPr/>
          <p:nvPr/>
        </p:nvSpPr>
        <p:spPr>
          <a:xfrm>
            <a:off x="1754443" y="4411613"/>
            <a:ext cx="529621" cy="456670"/>
          </a:xfrm>
          <a:prstGeom prst="bevel">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Beveled 19">
            <a:extLst>
              <a:ext uri="{FF2B5EF4-FFF2-40B4-BE49-F238E27FC236}">
                <a16:creationId xmlns:a16="http://schemas.microsoft.com/office/drawing/2014/main" id="{B6832591-553E-7FF7-0A14-B88DA752B81E}"/>
              </a:ext>
            </a:extLst>
          </p:cNvPr>
          <p:cNvSpPr/>
          <p:nvPr/>
        </p:nvSpPr>
        <p:spPr>
          <a:xfrm>
            <a:off x="1754442" y="2163819"/>
            <a:ext cx="529621" cy="456670"/>
          </a:xfrm>
          <a:prstGeom prst="bevel">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E502B831-75AE-CA81-C25D-FA6F97AB49A7}"/>
              </a:ext>
            </a:extLst>
          </p:cNvPr>
          <p:cNvSpPr txBox="1"/>
          <p:nvPr/>
        </p:nvSpPr>
        <p:spPr>
          <a:xfrm>
            <a:off x="2343069" y="5764855"/>
            <a:ext cx="3423486" cy="646331"/>
          </a:xfrm>
          <a:prstGeom prst="rect">
            <a:avLst/>
          </a:prstGeom>
          <a:noFill/>
        </p:spPr>
        <p:txBody>
          <a:bodyPr wrap="square" rtlCol="0">
            <a:spAutoFit/>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Most benefits when NGO uses INPAS, and all funders use SS</a:t>
            </a:r>
          </a:p>
        </p:txBody>
      </p:sp>
    </p:spTree>
    <p:extLst>
      <p:ext uri="{BB962C8B-B14F-4D97-AF65-F5344CB8AC3E}">
        <p14:creationId xmlns:p14="http://schemas.microsoft.com/office/powerpoint/2010/main" val="21693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0"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winnin">
            <a:extLst>
              <a:ext uri="{FF2B5EF4-FFF2-40B4-BE49-F238E27FC236}">
                <a16:creationId xmlns:a16="http://schemas.microsoft.com/office/drawing/2014/main" id="{E85D7020-1157-78AB-477E-AD9149160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592" y="4179892"/>
            <a:ext cx="36576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FCE176A-5669-2DA5-7457-49BC18C636E3}"/>
              </a:ext>
            </a:extLst>
          </p:cNvPr>
          <p:cNvSpPr/>
          <p:nvPr/>
        </p:nvSpPr>
        <p:spPr>
          <a:xfrm>
            <a:off x="1912288" y="2225911"/>
            <a:ext cx="3476950" cy="2199640"/>
          </a:xfrm>
          <a:prstGeom prst="roundRect">
            <a:avLst/>
          </a:prstGeom>
          <a:solidFill>
            <a:srgbClr val="003A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Improve quality and reliability of financial reports</a:t>
            </a:r>
          </a:p>
        </p:txBody>
      </p:sp>
      <p:sp>
        <p:nvSpPr>
          <p:cNvPr id="7" name="Rectangle: Rounded Corners 6">
            <a:extLst>
              <a:ext uri="{FF2B5EF4-FFF2-40B4-BE49-F238E27FC236}">
                <a16:creationId xmlns:a16="http://schemas.microsoft.com/office/drawing/2014/main" id="{7AFC35CC-FB46-E8DA-EF27-A51090B8CAD3}"/>
              </a:ext>
            </a:extLst>
          </p:cNvPr>
          <p:cNvSpPr/>
          <p:nvPr/>
        </p:nvSpPr>
        <p:spPr>
          <a:xfrm>
            <a:off x="6423546" y="2225911"/>
            <a:ext cx="3476950" cy="2199640"/>
          </a:xfrm>
          <a:prstGeom prst="roundRect">
            <a:avLst/>
          </a:prstGeom>
          <a:solidFill>
            <a:srgbClr val="003A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Reduce burden of multiple formats</a:t>
            </a:r>
          </a:p>
        </p:txBody>
      </p:sp>
      <p:sp>
        <p:nvSpPr>
          <p:cNvPr id="6" name="Title 1">
            <a:extLst>
              <a:ext uri="{FF2B5EF4-FFF2-40B4-BE49-F238E27FC236}">
                <a16:creationId xmlns:a16="http://schemas.microsoft.com/office/drawing/2014/main" id="{9C0D004A-449E-7736-A2C5-1A16AE2CE090}"/>
              </a:ext>
            </a:extLst>
          </p:cNvPr>
          <p:cNvSpPr txBox="1">
            <a:spLocks/>
          </p:cNvSpPr>
          <p:nvPr/>
        </p:nvSpPr>
        <p:spPr>
          <a:xfrm>
            <a:off x="838200" y="61036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Work Sans" panose="00000500000000000000" pitchFamily="2" charset="0"/>
                <a:ea typeface="+mj-ea"/>
                <a:cs typeface="+mj-cs"/>
              </a:defRPr>
            </a:lvl1pPr>
          </a:lstStyle>
          <a:p>
            <a:r>
              <a:rPr lang="en-US">
                <a:latin typeface="+mj-lt"/>
              </a:rPr>
              <a:t>The vision</a:t>
            </a:r>
            <a:br>
              <a:rPr lang="en-US">
                <a:latin typeface="+mj-lt"/>
              </a:rPr>
            </a:br>
            <a:r>
              <a:rPr lang="en-US" sz="2400">
                <a:latin typeface="Open Sans" panose="020B0606030504020204" pitchFamily="34" charset="0"/>
                <a:ea typeface="Open Sans" panose="020B0606030504020204" pitchFamily="34" charset="0"/>
                <a:cs typeface="Open Sans" panose="020B0606030504020204" pitchFamily="34" charset="0"/>
              </a:rPr>
              <a:t>A non-profit sector where financial reports build trust, unlocking potential for funding and impact</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491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789B8-5ECF-02B0-7F0D-90269F9D489B}"/>
              </a:ext>
            </a:extLst>
          </p:cNvPr>
          <p:cNvPicPr>
            <a:picLocks noChangeAspect="1"/>
          </p:cNvPicPr>
          <p:nvPr/>
        </p:nvPicPr>
        <p:blipFill>
          <a:blip r:embed="rId2"/>
          <a:stretch>
            <a:fillRect/>
          </a:stretch>
        </p:blipFill>
        <p:spPr>
          <a:xfrm>
            <a:off x="1120563" y="2594956"/>
            <a:ext cx="10279624" cy="3376434"/>
          </a:xfrm>
          <a:prstGeom prst="rect">
            <a:avLst/>
          </a:prstGeom>
        </p:spPr>
      </p:pic>
      <p:sp>
        <p:nvSpPr>
          <p:cNvPr id="2" name="Title 1">
            <a:extLst>
              <a:ext uri="{FF2B5EF4-FFF2-40B4-BE49-F238E27FC236}">
                <a16:creationId xmlns:a16="http://schemas.microsoft.com/office/drawing/2014/main" id="{E4E8EC42-E0F9-1045-A3C2-CE77F18A81A6}"/>
              </a:ext>
            </a:extLst>
          </p:cNvPr>
          <p:cNvSpPr txBox="1">
            <a:spLocks/>
          </p:cNvSpPr>
          <p:nvPr/>
        </p:nvSpPr>
        <p:spPr>
          <a:xfrm>
            <a:off x="998925" y="7837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Work Sans" panose="00000500000000000000" pitchFamily="2" charset="0"/>
                <a:ea typeface="+mj-ea"/>
                <a:cs typeface="+mj-cs"/>
              </a:defRPr>
            </a:lvl1pPr>
          </a:lstStyle>
          <a:p>
            <a:r>
              <a:rPr lang="en-US" dirty="0"/>
              <a:t>The solution</a:t>
            </a:r>
            <a:endParaRPr lang="en-US" dirty="0">
              <a:latin typeface="+mn-lt"/>
            </a:endParaRPr>
          </a:p>
        </p:txBody>
      </p:sp>
    </p:spTree>
    <p:extLst>
      <p:ext uri="{BB962C8B-B14F-4D97-AF65-F5344CB8AC3E}">
        <p14:creationId xmlns:p14="http://schemas.microsoft.com/office/powerpoint/2010/main" val="126598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77BDF09-56E6-1C7B-47C8-1073827C57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Work Sans" panose="00000500000000000000" pitchFamily="2" charset="0"/>
                <a:ea typeface="+mj-ea"/>
                <a:cs typeface="+mj-cs"/>
              </a:rPr>
              <a:t>INPAS in a nutshell</a:t>
            </a:r>
          </a:p>
        </p:txBody>
      </p:sp>
      <p:sp>
        <p:nvSpPr>
          <p:cNvPr id="12" name="TextBox 11">
            <a:extLst>
              <a:ext uri="{FF2B5EF4-FFF2-40B4-BE49-F238E27FC236}">
                <a16:creationId xmlns:a16="http://schemas.microsoft.com/office/drawing/2014/main" id="{8FB45624-34BA-BD70-C5E7-3B576426F8A4}"/>
              </a:ext>
            </a:extLst>
          </p:cNvPr>
          <p:cNvSpPr txBox="1"/>
          <p:nvPr/>
        </p:nvSpPr>
        <p:spPr>
          <a:xfrm>
            <a:off x="838200" y="1825625"/>
            <a:ext cx="6553200" cy="4351338"/>
          </a:xfrm>
          <a:prstGeom prst="rect">
            <a:avLst/>
          </a:prstGeom>
        </p:spPr>
        <p:txBody>
          <a:bodyPr vert="horz" lIns="91440" tIns="45720" rIns="91440" bIns="45720" rtlCol="0">
            <a:normAutofit fontScale="92500" lnSpcReduction="20000"/>
          </a:bodyPr>
          <a:lstStyle/>
          <a:p>
            <a:pPr marL="228600" indent="-228600" defTabSz="914400">
              <a:lnSpc>
                <a:spcPct val="110000"/>
              </a:lnSpc>
              <a:spcBef>
                <a:spcPts val="1000"/>
              </a:spcBef>
              <a:buFont typeface="Arial" panose="020B0604020202020204" pitchFamily="34" charset="0"/>
              <a:buChar char="•"/>
            </a:pPr>
            <a:r>
              <a:rPr lang="en-US" sz="2400" dirty="0">
                <a:effectLst/>
                <a:latin typeface="Open Sans" panose="020B0606030504020204" pitchFamily="34" charset="0"/>
                <a:ea typeface="Open Sans" panose="020B0606030504020204" pitchFamily="34" charset="0"/>
                <a:cs typeface="Open Sans" panose="020B0606030504020204" pitchFamily="34" charset="0"/>
              </a:rPr>
              <a:t>The </a:t>
            </a:r>
            <a:r>
              <a:rPr lang="en-US" sz="2400" b="1" dirty="0">
                <a:effectLst/>
                <a:latin typeface="Open Sans" panose="020B0606030504020204" pitchFamily="34" charset="0"/>
                <a:ea typeface="Open Sans" panose="020B0606030504020204" pitchFamily="34" charset="0"/>
                <a:cs typeface="Open Sans" panose="020B0606030504020204" pitchFamily="34" charset="0"/>
              </a:rPr>
              <a:t>International Non-Profit Accounting Standard </a:t>
            </a:r>
            <a:r>
              <a:rPr lang="en-US" sz="2400" dirty="0">
                <a:effectLst/>
                <a:latin typeface="Open Sans" panose="020B0606030504020204" pitchFamily="34" charset="0"/>
                <a:ea typeface="Open Sans" panose="020B0606030504020204" pitchFamily="34" charset="0"/>
                <a:cs typeface="Open Sans" panose="020B0606030504020204" pitchFamily="34" charset="0"/>
              </a:rPr>
              <a:t>(</a:t>
            </a:r>
            <a:r>
              <a:rPr lang="en-US" sz="2400" dirty="0">
                <a:solidFill>
                  <a:srgbClr val="0C2C56"/>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INPAS</a:t>
            </a:r>
            <a:r>
              <a:rPr lang="en-US" sz="2400" dirty="0">
                <a:effectLst/>
                <a:latin typeface="Open Sans" panose="020B0606030504020204" pitchFamily="34" charset="0"/>
                <a:ea typeface="Open Sans" panose="020B0606030504020204" pitchFamily="34" charset="0"/>
                <a:cs typeface="Open Sans" panose="020B0606030504020204" pitchFamily="34" charset="0"/>
              </a:rPr>
              <a:t>) will be the first internationally </a:t>
            </a:r>
            <a:r>
              <a:rPr lang="en-US" sz="2400" dirty="0" err="1">
                <a:effectLst/>
                <a:latin typeface="Open Sans" panose="020B0606030504020204" pitchFamily="34" charset="0"/>
                <a:ea typeface="Open Sans" panose="020B0606030504020204" pitchFamily="34" charset="0"/>
                <a:cs typeface="Open Sans" panose="020B0606030504020204" pitchFamily="34" charset="0"/>
              </a:rPr>
              <a:t>recognised</a:t>
            </a:r>
            <a:r>
              <a:rPr lang="en-US" sz="2400" dirty="0">
                <a:effectLst/>
                <a:latin typeface="Open Sans" panose="020B0606030504020204" pitchFamily="34" charset="0"/>
                <a:ea typeface="Open Sans" panose="020B0606030504020204" pitchFamily="34" charset="0"/>
                <a:cs typeface="Open Sans" panose="020B0606030504020204" pitchFamily="34" charset="0"/>
              </a:rPr>
              <a:t> accounting standard for the sector, developed to streamline the preparation of </a:t>
            </a:r>
            <a:r>
              <a:rPr lang="en-US" sz="2400" b="1" dirty="0">
                <a:solidFill>
                  <a:srgbClr val="9ED154"/>
                </a:solidFill>
                <a:effectLst/>
                <a:latin typeface="Open Sans" panose="020B0606030504020204" pitchFamily="34" charset="0"/>
                <a:ea typeface="Open Sans" panose="020B0606030504020204" pitchFamily="34" charset="0"/>
                <a:cs typeface="Open Sans" panose="020B0606030504020204" pitchFamily="34" charset="0"/>
              </a:rPr>
              <a:t>annual audited accounts and grant reports </a:t>
            </a:r>
            <a:r>
              <a:rPr lang="en-US" sz="2400" dirty="0">
                <a:effectLst/>
                <a:latin typeface="Open Sans" panose="020B0606030504020204" pitchFamily="34" charset="0"/>
                <a:ea typeface="Open Sans" panose="020B0606030504020204" pitchFamily="34" charset="0"/>
                <a:cs typeface="Open Sans" panose="020B0606030504020204" pitchFamily="34" charset="0"/>
              </a:rPr>
              <a:t>by Non-Profit Organisations (NPOs / NGOs). </a:t>
            </a:r>
          </a:p>
          <a:p>
            <a:pPr marL="228600" indent="-228600" defTabSz="914400">
              <a:lnSpc>
                <a:spcPct val="110000"/>
              </a:lnSpc>
              <a:spcBef>
                <a:spcPts val="1000"/>
              </a:spcBef>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28600" indent="-228600" defTabSz="914400">
              <a:lnSpc>
                <a:spcPct val="110000"/>
              </a:lnSpc>
              <a:spcBef>
                <a:spcPts val="1000"/>
              </a:spcBef>
              <a:buFont typeface="Arial" panose="020B0604020202020204" pitchFamily="34" charset="0"/>
              <a:buChar char="•"/>
            </a:pPr>
            <a:r>
              <a:rPr lang="en-US" sz="2400" dirty="0">
                <a:effectLst/>
                <a:latin typeface="Open Sans" panose="020B0606030504020204" pitchFamily="34" charset="0"/>
                <a:ea typeface="Open Sans" panose="020B0606030504020204" pitchFamily="34" charset="0"/>
                <a:cs typeface="Open Sans" panose="020B0606030504020204" pitchFamily="34" charset="0"/>
              </a:rPr>
              <a:t>After publication in </a:t>
            </a:r>
            <a:r>
              <a:rPr lang="en-US" sz="2400" dirty="0">
                <a:latin typeface="Open Sans" panose="020B0606030504020204" pitchFamily="34" charset="0"/>
                <a:ea typeface="Open Sans" panose="020B0606030504020204" pitchFamily="34" charset="0"/>
                <a:cs typeface="Open Sans" panose="020B0606030504020204" pitchFamily="34" charset="0"/>
              </a:rPr>
              <a:t>September</a:t>
            </a:r>
            <a:r>
              <a:rPr lang="en-US" sz="2400" dirty="0">
                <a:effectLst/>
                <a:latin typeface="Open Sans" panose="020B0606030504020204" pitchFamily="34" charset="0"/>
                <a:ea typeface="Open Sans" panose="020B0606030504020204" pitchFamily="34" charset="0"/>
                <a:cs typeface="Open Sans" panose="020B0606030504020204" pitchFamily="34" charset="0"/>
              </a:rPr>
              <a:t> 2025, </a:t>
            </a:r>
            <a:r>
              <a:rPr lang="en-US" sz="2400" dirty="0">
                <a:latin typeface="Open Sans" panose="020B0606030504020204" pitchFamily="34" charset="0"/>
                <a:ea typeface="Open Sans" panose="020B0606030504020204" pitchFamily="34" charset="0"/>
                <a:cs typeface="Open Sans" panose="020B0606030504020204" pitchFamily="34" charset="0"/>
              </a:rPr>
              <a:t>i</a:t>
            </a:r>
            <a:r>
              <a:rPr lang="en-US" sz="2400" dirty="0">
                <a:effectLst/>
                <a:latin typeface="Open Sans" panose="020B0606030504020204" pitchFamily="34" charset="0"/>
                <a:ea typeface="Open Sans" panose="020B0606030504020204" pitchFamily="34" charset="0"/>
                <a:cs typeface="Open Sans" panose="020B0606030504020204" pitchFamily="34" charset="0"/>
              </a:rPr>
              <a:t>ts use will enhance transparency and accountability, strengthening trust and global credibility — unlocking greater impact and sustainability</a:t>
            </a:r>
            <a:r>
              <a:rPr lang="en-US" sz="2000" dirty="0">
                <a:effectLst/>
                <a:latin typeface="Open Sans" panose="020B0606030504020204" pitchFamily="34" charset="0"/>
                <a:ea typeface="Open Sans" panose="020B0606030504020204" pitchFamily="34" charset="0"/>
                <a:cs typeface="Open Sans" panose="020B0606030504020204" pitchFamily="34" charset="0"/>
              </a:rPr>
              <a:t>.</a:t>
            </a:r>
          </a:p>
          <a:p>
            <a:pPr marL="228600" indent="-228600" defTabSz="914400">
              <a:lnSpc>
                <a:spcPct val="90000"/>
              </a:lnSpc>
              <a:spcBef>
                <a:spcPts val="1000"/>
              </a:spcBef>
              <a:buFont typeface="Arial" panose="020B0604020202020204" pitchFamily="34" charset="0"/>
              <a:buChar char="•"/>
            </a:pPr>
            <a:endParaRPr lang="en-US" sz="2000" dirty="0">
              <a:effectLst/>
            </a:endParaRPr>
          </a:p>
        </p:txBody>
      </p:sp>
      <p:sp>
        <p:nvSpPr>
          <p:cNvPr id="3" name="Slide Number Placeholder 2" hidden="1">
            <a:extLst>
              <a:ext uri="{FF2B5EF4-FFF2-40B4-BE49-F238E27FC236}">
                <a16:creationId xmlns:a16="http://schemas.microsoft.com/office/drawing/2014/main" id="{22515278-393D-9F08-DE1B-AB8B7D17331F}"/>
              </a:ext>
            </a:extLst>
          </p:cNvPr>
          <p:cNvSpPr>
            <a:spLocks noGrp="1"/>
          </p:cNvSpPr>
          <p:nvPr>
            <p:ph type="sldNum" sz="quarter" idx="4294967295"/>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D31D61A-E485-4E2E-9D9C-0E840CC85539}" type="slidenum">
              <a:rPr lang="en-GB" smtClean="0"/>
              <a:pPr>
                <a:spcAft>
                  <a:spcPts val="600"/>
                </a:spcAft>
              </a:pPr>
              <a:t>4</a:t>
            </a:fld>
            <a:endParaRPr lang="en-GB"/>
          </a:p>
        </p:txBody>
      </p:sp>
      <p:pic>
        <p:nvPicPr>
          <p:cNvPr id="3074" name="Picture 2" descr="Crazy Nuts | California Grown Whole Walnuts In Shell, 5Lb | Raw Walnuts Whole Bulk, Walnuts For Squirrels, Nuts In Shells For Squirrels">
            <a:extLst>
              <a:ext uri="{FF2B5EF4-FFF2-40B4-BE49-F238E27FC236}">
                <a16:creationId xmlns:a16="http://schemas.microsoft.com/office/drawing/2014/main" id="{1600BA14-2575-99EB-4C2B-B0F406DCC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281" y="2314292"/>
            <a:ext cx="3378805" cy="316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E19E-1C20-3AA0-3897-772D107A9611}"/>
              </a:ext>
            </a:extLst>
          </p:cNvPr>
          <p:cNvSpPr>
            <a:spLocks noGrp="1"/>
          </p:cNvSpPr>
          <p:nvPr>
            <p:ph type="title"/>
          </p:nvPr>
        </p:nvSpPr>
        <p:spPr>
          <a:xfrm>
            <a:off x="838200" y="228915"/>
            <a:ext cx="10515600" cy="1325563"/>
          </a:xfrm>
        </p:spPr>
        <p:txBody>
          <a:bodyPr/>
          <a:lstStyle/>
          <a:p>
            <a:r>
              <a:rPr lang="en-GB">
                <a:latin typeface="+mj-lt"/>
              </a:rPr>
              <a:t>Completing the suite</a:t>
            </a:r>
            <a:endParaRPr lang="en-US">
              <a:latin typeface="+mj-lt"/>
            </a:endParaRPr>
          </a:p>
        </p:txBody>
      </p:sp>
      <p:graphicFrame>
        <p:nvGraphicFramePr>
          <p:cNvPr id="4" name="Content Placeholder 3">
            <a:extLst>
              <a:ext uri="{FF2B5EF4-FFF2-40B4-BE49-F238E27FC236}">
                <a16:creationId xmlns:a16="http://schemas.microsoft.com/office/drawing/2014/main" id="{2584BE95-3E2F-33E4-BD04-97E969F19BB5}"/>
              </a:ext>
            </a:extLst>
          </p:cNvPr>
          <p:cNvGraphicFramePr>
            <a:graphicFrameLocks noGrp="1"/>
          </p:cNvGraphicFramePr>
          <p:nvPr>
            <p:ph idx="1"/>
          </p:nvPr>
        </p:nvGraphicFramePr>
        <p:xfrm>
          <a:off x="838200" y="1554478"/>
          <a:ext cx="10515600" cy="4643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17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77BDF09-56E6-1C7B-47C8-1073827C57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Work Sans" panose="00000500000000000000" pitchFamily="2" charset="0"/>
                <a:ea typeface="+mj-ea"/>
                <a:cs typeface="+mj-cs"/>
              </a:rPr>
              <a:t>Value prop!</a:t>
            </a:r>
          </a:p>
        </p:txBody>
      </p:sp>
      <p:sp>
        <p:nvSpPr>
          <p:cNvPr id="12" name="TextBox 11">
            <a:extLst>
              <a:ext uri="{FF2B5EF4-FFF2-40B4-BE49-F238E27FC236}">
                <a16:creationId xmlns:a16="http://schemas.microsoft.com/office/drawing/2014/main" id="{8FB45624-34BA-BD70-C5E7-3B576426F8A4}"/>
              </a:ext>
            </a:extLst>
          </p:cNvPr>
          <p:cNvSpPr txBox="1"/>
          <p:nvPr/>
        </p:nvSpPr>
        <p:spPr>
          <a:xfrm>
            <a:off x="6574971" y="1690688"/>
            <a:ext cx="5181600" cy="4351338"/>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pPr>
            <a:endParaRPr lang="en-US" sz="1500">
              <a:effectLst/>
            </a:endParaRPr>
          </a:p>
          <a:p>
            <a:pPr marL="228600" lvl="0" indent="-228600" defTabSz="914400">
              <a:lnSpc>
                <a:spcPct val="90000"/>
              </a:lnSpc>
              <a:spcBef>
                <a:spcPts val="1000"/>
              </a:spcBef>
              <a:spcAft>
                <a:spcPts val="600"/>
              </a:spcAft>
              <a:buSzPts val="1000"/>
              <a:buFont typeface="Arial" panose="020B0604020202020204" pitchFamily="34" charset="0"/>
              <a:buChar char="•"/>
              <a:tabLst>
                <a:tab pos="457200" algn="l"/>
              </a:tabLst>
            </a:pPr>
            <a:r>
              <a:rPr lang="en-US" b="1">
                <a:effectLst/>
              </a:rPr>
              <a:t>For NGOs</a:t>
            </a:r>
            <a:r>
              <a:rPr lang="en-US">
                <a:effectLst/>
              </a:rPr>
              <a:t>: Simplifies and standardizes financial reporting, making it easier to measure and manage financial sustainability, comply with donor reporting requirements, and attract quality funding.</a:t>
            </a:r>
          </a:p>
          <a:p>
            <a:pPr marL="228600" lvl="0" indent="-228600" defTabSz="914400">
              <a:lnSpc>
                <a:spcPct val="90000"/>
              </a:lnSpc>
              <a:spcBef>
                <a:spcPts val="1000"/>
              </a:spcBef>
              <a:spcAft>
                <a:spcPts val="600"/>
              </a:spcAft>
              <a:buSzPts val="1000"/>
              <a:buFont typeface="Arial" panose="020B0604020202020204" pitchFamily="34" charset="0"/>
              <a:buChar char="•"/>
              <a:tabLst>
                <a:tab pos="457200" algn="l"/>
              </a:tabLst>
            </a:pPr>
            <a:r>
              <a:rPr lang="en-US" b="1">
                <a:effectLst/>
              </a:rPr>
              <a:t>For Funders</a:t>
            </a:r>
            <a:r>
              <a:rPr lang="en-US">
                <a:effectLst/>
              </a:rPr>
              <a:t>: Provides confidence in the financial integrity of NGOs, facilitating more informed funding decisions, and streamlined accountability for grants.</a:t>
            </a:r>
          </a:p>
          <a:p>
            <a:pPr marL="228600" lvl="0" indent="-228600" defTabSz="914400">
              <a:lnSpc>
                <a:spcPct val="90000"/>
              </a:lnSpc>
              <a:spcBef>
                <a:spcPts val="1000"/>
              </a:spcBef>
              <a:spcAft>
                <a:spcPts val="600"/>
              </a:spcAft>
              <a:buSzPts val="1000"/>
              <a:buFont typeface="Arial" panose="020B0604020202020204" pitchFamily="34" charset="0"/>
              <a:buChar char="•"/>
              <a:tabLst>
                <a:tab pos="457200" algn="l"/>
              </a:tabLst>
            </a:pPr>
            <a:r>
              <a:rPr lang="en-US" b="1">
                <a:effectLst/>
              </a:rPr>
              <a:t>For Auditors</a:t>
            </a:r>
            <a:r>
              <a:rPr lang="en-US">
                <a:effectLst/>
              </a:rPr>
              <a:t>: Offers a clear, consistent framework for auditing non-profit financial statements, reducing ambiguity and increasing audit quality.</a:t>
            </a:r>
          </a:p>
        </p:txBody>
      </p:sp>
      <p:pic>
        <p:nvPicPr>
          <p:cNvPr id="2050" name="Picture 2" descr="Image result for image for social value">
            <a:extLst>
              <a:ext uri="{FF2B5EF4-FFF2-40B4-BE49-F238E27FC236}">
                <a16:creationId xmlns:a16="http://schemas.microsoft.com/office/drawing/2014/main" id="{52662E23-67F8-4326-D693-786504460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701" r="-1" b="1321"/>
          <a:stretch/>
        </p:blipFill>
        <p:spPr bwMode="auto">
          <a:xfrm>
            <a:off x="990600" y="1792967"/>
            <a:ext cx="5181600" cy="4351338"/>
          </a:xfrm>
          <a:prstGeom prst="rect">
            <a:avLst/>
          </a:prstGeom>
          <a:solidFill>
            <a:srgbClr val="FFFFFF"/>
          </a:solidFill>
        </p:spPr>
      </p:pic>
      <p:sp>
        <p:nvSpPr>
          <p:cNvPr id="3" name="Slide Number Placeholder 2" hidden="1">
            <a:extLst>
              <a:ext uri="{FF2B5EF4-FFF2-40B4-BE49-F238E27FC236}">
                <a16:creationId xmlns:a16="http://schemas.microsoft.com/office/drawing/2014/main" id="{22515278-393D-9F08-DE1B-AB8B7D17331F}"/>
              </a:ext>
            </a:extLst>
          </p:cNvPr>
          <p:cNvSpPr>
            <a:spLocks noGrp="1"/>
          </p:cNvSpPr>
          <p:nvPr>
            <p:ph type="sldNum" sz="quarter" idx="4294967295"/>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D31D61A-E485-4E2E-9D9C-0E840CC85539}" type="slidenum">
              <a:rPr lang="en-GB" smtClean="0"/>
              <a:pPr>
                <a:spcAft>
                  <a:spcPts val="600"/>
                </a:spcAft>
              </a:pPr>
              <a:t>6</a:t>
            </a:fld>
            <a:endParaRPr lang="en-GB"/>
          </a:p>
        </p:txBody>
      </p:sp>
    </p:spTree>
    <p:extLst>
      <p:ext uri="{BB962C8B-B14F-4D97-AF65-F5344CB8AC3E}">
        <p14:creationId xmlns:p14="http://schemas.microsoft.com/office/powerpoint/2010/main" val="14687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7585-E706-5660-15AA-F89B404056AF}"/>
              </a:ext>
            </a:extLst>
          </p:cNvPr>
          <p:cNvSpPr>
            <a:spLocks noGrp="1"/>
          </p:cNvSpPr>
          <p:nvPr>
            <p:ph type="title"/>
          </p:nvPr>
        </p:nvSpPr>
        <p:spPr>
          <a:xfrm>
            <a:off x="190500" y="-70024"/>
            <a:ext cx="4475236" cy="945591"/>
          </a:xfrm>
        </p:spPr>
        <p:txBody>
          <a:bodyPr>
            <a:normAutofit fontScale="90000"/>
          </a:bodyPr>
          <a:lstStyle/>
          <a:p>
            <a:r>
              <a:rPr lang="en-US"/>
              <a:t>Current situation</a:t>
            </a:r>
          </a:p>
        </p:txBody>
      </p:sp>
      <p:sp>
        <p:nvSpPr>
          <p:cNvPr id="3" name="Slide Number Placeholder 2">
            <a:extLst>
              <a:ext uri="{FF2B5EF4-FFF2-40B4-BE49-F238E27FC236}">
                <a16:creationId xmlns:a16="http://schemas.microsoft.com/office/drawing/2014/main" id="{C9333554-B6B1-7ECC-2616-489C603159CD}"/>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7</a:t>
            </a:fld>
            <a:endParaRPr lang="en-GB"/>
          </a:p>
        </p:txBody>
      </p:sp>
      <p:sp>
        <p:nvSpPr>
          <p:cNvPr id="22" name="Rectangle: Rounded Corners 21">
            <a:extLst>
              <a:ext uri="{FF2B5EF4-FFF2-40B4-BE49-F238E27FC236}">
                <a16:creationId xmlns:a16="http://schemas.microsoft.com/office/drawing/2014/main" id="{E7A73D5D-09BF-A24B-EAF7-4F4C056B7E86}"/>
              </a:ext>
            </a:extLst>
          </p:cNvPr>
          <p:cNvSpPr/>
          <p:nvPr/>
        </p:nvSpPr>
        <p:spPr>
          <a:xfrm>
            <a:off x="4831509" y="3864443"/>
            <a:ext cx="1551420"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Employees</a:t>
            </a:r>
          </a:p>
        </p:txBody>
      </p:sp>
      <p:sp>
        <p:nvSpPr>
          <p:cNvPr id="19" name="Rectangle: Rounded Corners 18">
            <a:extLst>
              <a:ext uri="{FF2B5EF4-FFF2-40B4-BE49-F238E27FC236}">
                <a16:creationId xmlns:a16="http://schemas.microsoft.com/office/drawing/2014/main" id="{68799186-CCD2-9804-A0B1-A1A0AAFB7337}"/>
              </a:ext>
            </a:extLst>
          </p:cNvPr>
          <p:cNvSpPr/>
          <p:nvPr/>
        </p:nvSpPr>
        <p:spPr>
          <a:xfrm>
            <a:off x="1175147" y="2283319"/>
            <a:ext cx="1438321"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Regulator</a:t>
            </a:r>
          </a:p>
        </p:txBody>
      </p:sp>
      <p:sp>
        <p:nvSpPr>
          <p:cNvPr id="20" name="Rectangle: Rounded Corners 19">
            <a:extLst>
              <a:ext uri="{FF2B5EF4-FFF2-40B4-BE49-F238E27FC236}">
                <a16:creationId xmlns:a16="http://schemas.microsoft.com/office/drawing/2014/main" id="{DBC51B01-11B1-DCF9-8952-E6BDDFB69F57}"/>
              </a:ext>
            </a:extLst>
          </p:cNvPr>
          <p:cNvSpPr/>
          <p:nvPr/>
        </p:nvSpPr>
        <p:spPr>
          <a:xfrm>
            <a:off x="2389164" y="5675356"/>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Civil society</a:t>
            </a:r>
          </a:p>
        </p:txBody>
      </p:sp>
      <p:sp>
        <p:nvSpPr>
          <p:cNvPr id="21" name="Rectangle: Rounded Corners 20">
            <a:extLst>
              <a:ext uri="{FF2B5EF4-FFF2-40B4-BE49-F238E27FC236}">
                <a16:creationId xmlns:a16="http://schemas.microsoft.com/office/drawing/2014/main" id="{9449E4D1-CBA9-EA0A-6F4C-87634F344876}"/>
              </a:ext>
            </a:extLst>
          </p:cNvPr>
          <p:cNvSpPr/>
          <p:nvPr/>
        </p:nvSpPr>
        <p:spPr>
          <a:xfrm>
            <a:off x="4479544" y="2962488"/>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Partners</a:t>
            </a:r>
          </a:p>
        </p:txBody>
      </p:sp>
      <p:sp>
        <p:nvSpPr>
          <p:cNvPr id="23" name="Rectangle: Rounded Corners 22">
            <a:extLst>
              <a:ext uri="{FF2B5EF4-FFF2-40B4-BE49-F238E27FC236}">
                <a16:creationId xmlns:a16="http://schemas.microsoft.com/office/drawing/2014/main" id="{13A01875-C933-9A44-091C-67E753AAF15C}"/>
              </a:ext>
            </a:extLst>
          </p:cNvPr>
          <p:cNvSpPr/>
          <p:nvPr/>
        </p:nvSpPr>
        <p:spPr>
          <a:xfrm>
            <a:off x="2698600" y="1851826"/>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Bankers</a:t>
            </a:r>
          </a:p>
        </p:txBody>
      </p:sp>
      <p:sp>
        <p:nvSpPr>
          <p:cNvPr id="24" name="Rectangle: Rounded Corners 23">
            <a:extLst>
              <a:ext uri="{FF2B5EF4-FFF2-40B4-BE49-F238E27FC236}">
                <a16:creationId xmlns:a16="http://schemas.microsoft.com/office/drawing/2014/main" id="{66941412-6C63-C6D2-BEEA-635A32633C43}"/>
              </a:ext>
            </a:extLst>
          </p:cNvPr>
          <p:cNvSpPr/>
          <p:nvPr/>
        </p:nvSpPr>
        <p:spPr>
          <a:xfrm>
            <a:off x="951516" y="5143037"/>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Grantees</a:t>
            </a:r>
          </a:p>
        </p:txBody>
      </p:sp>
      <p:sp>
        <p:nvSpPr>
          <p:cNvPr id="25" name="Rectangle: Rounded Corners 24">
            <a:extLst>
              <a:ext uri="{FF2B5EF4-FFF2-40B4-BE49-F238E27FC236}">
                <a16:creationId xmlns:a16="http://schemas.microsoft.com/office/drawing/2014/main" id="{233CA27E-0C45-48CB-136D-6478F7AEC0D3}"/>
              </a:ext>
            </a:extLst>
          </p:cNvPr>
          <p:cNvSpPr/>
          <p:nvPr/>
        </p:nvSpPr>
        <p:spPr>
          <a:xfrm>
            <a:off x="4166718" y="2074883"/>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Suppliers</a:t>
            </a:r>
          </a:p>
        </p:txBody>
      </p:sp>
      <p:sp>
        <p:nvSpPr>
          <p:cNvPr id="26" name="Rectangle: Rounded Corners 25">
            <a:extLst>
              <a:ext uri="{FF2B5EF4-FFF2-40B4-BE49-F238E27FC236}">
                <a16:creationId xmlns:a16="http://schemas.microsoft.com/office/drawing/2014/main" id="{0FBF11DF-CC35-D82B-08CB-3602820581A0}"/>
              </a:ext>
            </a:extLst>
          </p:cNvPr>
          <p:cNvSpPr/>
          <p:nvPr/>
        </p:nvSpPr>
        <p:spPr>
          <a:xfrm>
            <a:off x="581237" y="4211404"/>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Potential funders</a:t>
            </a:r>
          </a:p>
        </p:txBody>
      </p:sp>
      <p:sp>
        <p:nvSpPr>
          <p:cNvPr id="28" name="Rectangle: Rounded Corners 27">
            <a:extLst>
              <a:ext uri="{FF2B5EF4-FFF2-40B4-BE49-F238E27FC236}">
                <a16:creationId xmlns:a16="http://schemas.microsoft.com/office/drawing/2014/main" id="{DB5E6A6C-15B0-5C2B-93ED-026F65D94AC2}"/>
              </a:ext>
            </a:extLst>
          </p:cNvPr>
          <p:cNvSpPr/>
          <p:nvPr/>
        </p:nvSpPr>
        <p:spPr>
          <a:xfrm>
            <a:off x="4479544" y="4772091"/>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Board members</a:t>
            </a:r>
          </a:p>
        </p:txBody>
      </p:sp>
      <p:sp>
        <p:nvSpPr>
          <p:cNvPr id="29" name="Rectangle: Rounded Corners 28">
            <a:extLst>
              <a:ext uri="{FF2B5EF4-FFF2-40B4-BE49-F238E27FC236}">
                <a16:creationId xmlns:a16="http://schemas.microsoft.com/office/drawing/2014/main" id="{2E23F0E6-6FAA-CDC0-CA81-15F6A346CE43}"/>
              </a:ext>
            </a:extLst>
          </p:cNvPr>
          <p:cNvSpPr/>
          <p:nvPr/>
        </p:nvSpPr>
        <p:spPr>
          <a:xfrm>
            <a:off x="574587" y="3189890"/>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Tax authority</a:t>
            </a:r>
          </a:p>
        </p:txBody>
      </p:sp>
      <p:sp>
        <p:nvSpPr>
          <p:cNvPr id="30" name="Rectangle: Rounded Corners 29">
            <a:extLst>
              <a:ext uri="{FF2B5EF4-FFF2-40B4-BE49-F238E27FC236}">
                <a16:creationId xmlns:a16="http://schemas.microsoft.com/office/drawing/2014/main" id="{CE0E13F1-0E0F-0353-F514-F6DA5E2945C0}"/>
              </a:ext>
            </a:extLst>
          </p:cNvPr>
          <p:cNvSpPr/>
          <p:nvPr/>
        </p:nvSpPr>
        <p:spPr>
          <a:xfrm>
            <a:off x="3900432" y="5674046"/>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Service users</a:t>
            </a:r>
          </a:p>
        </p:txBody>
      </p:sp>
      <p:cxnSp>
        <p:nvCxnSpPr>
          <p:cNvPr id="32" name="Straight Arrow Connector 31">
            <a:extLst>
              <a:ext uri="{FF2B5EF4-FFF2-40B4-BE49-F238E27FC236}">
                <a16:creationId xmlns:a16="http://schemas.microsoft.com/office/drawing/2014/main" id="{C8CE8A76-0FB3-3A03-9389-2871625B2C38}"/>
              </a:ext>
            </a:extLst>
          </p:cNvPr>
          <p:cNvCxnSpPr/>
          <p:nvPr/>
        </p:nvCxnSpPr>
        <p:spPr>
          <a:xfrm flipH="1" flipV="1">
            <a:off x="3360813" y="2962488"/>
            <a:ext cx="1" cy="922151"/>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37FEC81D-A0EF-AF6F-6C13-3D1FA1164ABC}"/>
              </a:ext>
            </a:extLst>
          </p:cNvPr>
          <p:cNvCxnSpPr>
            <a:cxnSpLocks/>
          </p:cNvCxnSpPr>
          <p:nvPr/>
        </p:nvCxnSpPr>
        <p:spPr>
          <a:xfrm flipV="1">
            <a:off x="3360814" y="3072385"/>
            <a:ext cx="720772" cy="812254"/>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DAA4AD28-B588-A833-A419-105062894172}"/>
              </a:ext>
            </a:extLst>
          </p:cNvPr>
          <p:cNvCxnSpPr>
            <a:cxnSpLocks/>
          </p:cNvCxnSpPr>
          <p:nvPr/>
        </p:nvCxnSpPr>
        <p:spPr>
          <a:xfrm flipH="1" flipV="1">
            <a:off x="2814061" y="3189890"/>
            <a:ext cx="546753" cy="694749"/>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8DD02FFE-F5D1-F78D-305F-1F03CFA2F83B}"/>
              </a:ext>
            </a:extLst>
          </p:cNvPr>
          <p:cNvCxnSpPr>
            <a:cxnSpLocks/>
          </p:cNvCxnSpPr>
          <p:nvPr/>
        </p:nvCxnSpPr>
        <p:spPr>
          <a:xfrm flipV="1">
            <a:off x="3832078" y="3643691"/>
            <a:ext cx="541583" cy="296439"/>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C8A25737-BCA5-83E8-E44A-E5EDE3EAF9B9}"/>
              </a:ext>
            </a:extLst>
          </p:cNvPr>
          <p:cNvCxnSpPr>
            <a:cxnSpLocks/>
          </p:cNvCxnSpPr>
          <p:nvPr/>
        </p:nvCxnSpPr>
        <p:spPr>
          <a:xfrm>
            <a:off x="3832078" y="4323361"/>
            <a:ext cx="833658" cy="0"/>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66E96AE9-2BF2-121B-663E-E85620D0B53F}"/>
              </a:ext>
            </a:extLst>
          </p:cNvPr>
          <p:cNvCxnSpPr>
            <a:cxnSpLocks/>
          </p:cNvCxnSpPr>
          <p:nvPr/>
        </p:nvCxnSpPr>
        <p:spPr>
          <a:xfrm>
            <a:off x="3832078" y="4323361"/>
            <a:ext cx="541583" cy="693125"/>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83FBE4A6-C6B5-66E0-43BA-CDEF0E149D9C}"/>
              </a:ext>
            </a:extLst>
          </p:cNvPr>
          <p:cNvCxnSpPr>
            <a:cxnSpLocks/>
          </p:cNvCxnSpPr>
          <p:nvPr/>
        </p:nvCxnSpPr>
        <p:spPr>
          <a:xfrm>
            <a:off x="3360814" y="4717251"/>
            <a:ext cx="751768" cy="789330"/>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2DECA640-0843-9D09-049A-2176EA550BE4}"/>
              </a:ext>
            </a:extLst>
          </p:cNvPr>
          <p:cNvCxnSpPr>
            <a:cxnSpLocks/>
          </p:cNvCxnSpPr>
          <p:nvPr/>
        </p:nvCxnSpPr>
        <p:spPr>
          <a:xfrm flipH="1">
            <a:off x="3360813" y="4717251"/>
            <a:ext cx="1" cy="851572"/>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547A5BDF-374F-EB8C-80E7-B2473E3479AF}"/>
              </a:ext>
            </a:extLst>
          </p:cNvPr>
          <p:cNvCxnSpPr>
            <a:cxnSpLocks/>
          </p:cNvCxnSpPr>
          <p:nvPr/>
        </p:nvCxnSpPr>
        <p:spPr>
          <a:xfrm flipH="1">
            <a:off x="2431915" y="4717251"/>
            <a:ext cx="928899" cy="657155"/>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Straight Arrow Connector 65">
            <a:extLst>
              <a:ext uri="{FF2B5EF4-FFF2-40B4-BE49-F238E27FC236}">
                <a16:creationId xmlns:a16="http://schemas.microsoft.com/office/drawing/2014/main" id="{17A83D9A-AD9F-0A6A-8FD7-253F6EC29031}"/>
              </a:ext>
            </a:extLst>
          </p:cNvPr>
          <p:cNvCxnSpPr>
            <a:cxnSpLocks/>
          </p:cNvCxnSpPr>
          <p:nvPr/>
        </p:nvCxnSpPr>
        <p:spPr>
          <a:xfrm flipH="1">
            <a:off x="2237088" y="4351253"/>
            <a:ext cx="655869" cy="498173"/>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71D32428-266B-4A09-95FB-71909655617B}"/>
              </a:ext>
            </a:extLst>
          </p:cNvPr>
          <p:cNvCxnSpPr>
            <a:cxnSpLocks/>
          </p:cNvCxnSpPr>
          <p:nvPr/>
        </p:nvCxnSpPr>
        <p:spPr>
          <a:xfrm flipH="1" flipV="1">
            <a:off x="2117836" y="3836439"/>
            <a:ext cx="778858" cy="514813"/>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a16="http://schemas.microsoft.com/office/drawing/2014/main" id="{7734C40E-47FA-8343-EFC2-413B1DD0DFB7}"/>
              </a:ext>
            </a:extLst>
          </p:cNvPr>
          <p:cNvCxnSpPr>
            <a:cxnSpLocks/>
          </p:cNvCxnSpPr>
          <p:nvPr/>
        </p:nvCxnSpPr>
        <p:spPr>
          <a:xfrm flipH="1" flipV="1">
            <a:off x="2292527" y="3369825"/>
            <a:ext cx="597022" cy="545906"/>
          </a:xfrm>
          <a:prstGeom prst="straightConnector1">
            <a:avLst/>
          </a:prstGeom>
          <a:ln w="28575"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7" name="Group 26">
            <a:extLst>
              <a:ext uri="{FF2B5EF4-FFF2-40B4-BE49-F238E27FC236}">
                <a16:creationId xmlns:a16="http://schemas.microsoft.com/office/drawing/2014/main" id="{5B254434-2DA9-B047-8335-325B79CF1D62}"/>
              </a:ext>
            </a:extLst>
          </p:cNvPr>
          <p:cNvGrpSpPr/>
          <p:nvPr/>
        </p:nvGrpSpPr>
        <p:grpSpPr>
          <a:xfrm>
            <a:off x="9325025" y="2738793"/>
            <a:ext cx="1167677" cy="2571042"/>
            <a:chOff x="739301" y="2245198"/>
            <a:chExt cx="1220476" cy="3182703"/>
          </a:xfrm>
        </p:grpSpPr>
        <p:sp>
          <p:nvSpPr>
            <p:cNvPr id="7" name="Rectangle: Rounded Corners 6">
              <a:extLst>
                <a:ext uri="{FF2B5EF4-FFF2-40B4-BE49-F238E27FC236}">
                  <a16:creationId xmlns:a16="http://schemas.microsoft.com/office/drawing/2014/main" id="{1FA0891E-8D53-B4E0-216C-E55FF7CFD00B}"/>
                </a:ext>
              </a:extLst>
            </p:cNvPr>
            <p:cNvSpPr/>
            <p:nvPr/>
          </p:nvSpPr>
          <p:spPr>
            <a:xfrm>
              <a:off x="764716" y="2245198"/>
              <a:ext cx="1195061" cy="834424"/>
            </a:xfrm>
            <a:prstGeom prst="roundRect">
              <a:avLst/>
            </a:prstGeom>
            <a:solidFill>
              <a:srgbClr val="006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Funder 1</a:t>
              </a:r>
            </a:p>
          </p:txBody>
        </p:sp>
        <p:sp>
          <p:nvSpPr>
            <p:cNvPr id="9" name="Rectangle: Rounded Corners 8">
              <a:extLst>
                <a:ext uri="{FF2B5EF4-FFF2-40B4-BE49-F238E27FC236}">
                  <a16:creationId xmlns:a16="http://schemas.microsoft.com/office/drawing/2014/main" id="{7E05AD2E-0C51-AA01-1ED0-3CC6ED425C40}"/>
                </a:ext>
              </a:extLst>
            </p:cNvPr>
            <p:cNvSpPr/>
            <p:nvPr/>
          </p:nvSpPr>
          <p:spPr>
            <a:xfrm>
              <a:off x="739301" y="3411917"/>
              <a:ext cx="1195061" cy="834424"/>
            </a:xfrm>
            <a:prstGeom prst="roundRect">
              <a:avLst/>
            </a:prstGeom>
            <a:solidFill>
              <a:srgbClr val="006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Funder 2</a:t>
              </a:r>
            </a:p>
          </p:txBody>
        </p:sp>
        <p:sp>
          <p:nvSpPr>
            <p:cNvPr id="13" name="Rectangle: Rounded Corners 12">
              <a:extLst>
                <a:ext uri="{FF2B5EF4-FFF2-40B4-BE49-F238E27FC236}">
                  <a16:creationId xmlns:a16="http://schemas.microsoft.com/office/drawing/2014/main" id="{5F25CB78-91CF-0CBE-30E4-CD0365348C52}"/>
                </a:ext>
              </a:extLst>
            </p:cNvPr>
            <p:cNvSpPr/>
            <p:nvPr/>
          </p:nvSpPr>
          <p:spPr>
            <a:xfrm>
              <a:off x="764716" y="4593477"/>
              <a:ext cx="1195061" cy="834424"/>
            </a:xfrm>
            <a:prstGeom prst="roundRect">
              <a:avLst/>
            </a:prstGeom>
            <a:solidFill>
              <a:srgbClr val="006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Funder 3</a:t>
              </a:r>
            </a:p>
          </p:txBody>
        </p:sp>
      </p:grpSp>
      <p:grpSp>
        <p:nvGrpSpPr>
          <p:cNvPr id="31" name="Group 30">
            <a:extLst>
              <a:ext uri="{FF2B5EF4-FFF2-40B4-BE49-F238E27FC236}">
                <a16:creationId xmlns:a16="http://schemas.microsoft.com/office/drawing/2014/main" id="{2036CAB6-FF52-E87E-2530-0CA49C615F58}"/>
              </a:ext>
            </a:extLst>
          </p:cNvPr>
          <p:cNvGrpSpPr/>
          <p:nvPr/>
        </p:nvGrpSpPr>
        <p:grpSpPr>
          <a:xfrm>
            <a:off x="8165226" y="2738793"/>
            <a:ext cx="927277" cy="2571041"/>
            <a:chOff x="2176417" y="2105526"/>
            <a:chExt cx="929673" cy="3274149"/>
          </a:xfrm>
        </p:grpSpPr>
        <p:sp>
          <p:nvSpPr>
            <p:cNvPr id="12" name="Flowchart: Decision 11">
              <a:extLst>
                <a:ext uri="{FF2B5EF4-FFF2-40B4-BE49-F238E27FC236}">
                  <a16:creationId xmlns:a16="http://schemas.microsoft.com/office/drawing/2014/main" id="{D771DBFE-C587-FA93-99D1-A980AC3B3A21}"/>
                </a:ext>
              </a:extLst>
            </p:cNvPr>
            <p:cNvSpPr/>
            <p:nvPr/>
          </p:nvSpPr>
          <p:spPr>
            <a:xfrm>
              <a:off x="2176417" y="2105526"/>
              <a:ext cx="929673" cy="974096"/>
            </a:xfrm>
            <a:prstGeom prst="flowChartDecision">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ysClr val="windowText" lastClr="000000"/>
                </a:solidFill>
              </a:endParaRPr>
            </a:p>
          </p:txBody>
        </p:sp>
        <p:sp>
          <p:nvSpPr>
            <p:cNvPr id="14" name="Flowchart: Extract 13">
              <a:extLst>
                <a:ext uri="{FF2B5EF4-FFF2-40B4-BE49-F238E27FC236}">
                  <a16:creationId xmlns:a16="http://schemas.microsoft.com/office/drawing/2014/main" id="{722CC37A-4E6C-2F37-BE8F-D33F8B551C6A}"/>
                </a:ext>
              </a:extLst>
            </p:cNvPr>
            <p:cNvSpPr/>
            <p:nvPr/>
          </p:nvSpPr>
          <p:spPr>
            <a:xfrm>
              <a:off x="2176417" y="3342081"/>
              <a:ext cx="929673" cy="834424"/>
            </a:xfrm>
            <a:prstGeom prst="flowChartExtract">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ysClr val="windowText" lastClr="000000"/>
                </a:solidFill>
              </a:endParaRPr>
            </a:p>
          </p:txBody>
        </p:sp>
        <p:sp>
          <p:nvSpPr>
            <p:cNvPr id="15" name="Oval 14">
              <a:extLst>
                <a:ext uri="{FF2B5EF4-FFF2-40B4-BE49-F238E27FC236}">
                  <a16:creationId xmlns:a16="http://schemas.microsoft.com/office/drawing/2014/main" id="{85F27D97-27C3-C334-8897-B33C27906C79}"/>
                </a:ext>
              </a:extLst>
            </p:cNvPr>
            <p:cNvSpPr/>
            <p:nvPr/>
          </p:nvSpPr>
          <p:spPr>
            <a:xfrm>
              <a:off x="2222875" y="4545251"/>
              <a:ext cx="836757" cy="834424"/>
            </a:xfrm>
            <a:prstGeom prst="ellipse">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ysClr val="windowText" lastClr="000000"/>
                </a:solidFill>
              </a:endParaRPr>
            </a:p>
          </p:txBody>
        </p:sp>
      </p:grpSp>
      <p:sp>
        <p:nvSpPr>
          <p:cNvPr id="18" name="Cloud 17">
            <a:extLst>
              <a:ext uri="{FF2B5EF4-FFF2-40B4-BE49-F238E27FC236}">
                <a16:creationId xmlns:a16="http://schemas.microsoft.com/office/drawing/2014/main" id="{AB588BD2-52B6-0505-B2C8-8256F624EF11}"/>
              </a:ext>
            </a:extLst>
          </p:cNvPr>
          <p:cNvSpPr/>
          <p:nvPr/>
        </p:nvSpPr>
        <p:spPr>
          <a:xfrm>
            <a:off x="2807505" y="3826273"/>
            <a:ext cx="1062059" cy="890978"/>
          </a:xfrm>
          <a:prstGeom prst="cloud">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 name="Straight Connector 16">
            <a:extLst>
              <a:ext uri="{FF2B5EF4-FFF2-40B4-BE49-F238E27FC236}">
                <a16:creationId xmlns:a16="http://schemas.microsoft.com/office/drawing/2014/main" id="{C75B167E-A5EB-1E0A-2CA4-D82B34222EC9}"/>
              </a:ext>
            </a:extLst>
          </p:cNvPr>
          <p:cNvCxnSpPr>
            <a:cxnSpLocks/>
          </p:cNvCxnSpPr>
          <p:nvPr/>
        </p:nvCxnSpPr>
        <p:spPr>
          <a:xfrm>
            <a:off x="6891679" y="1934951"/>
            <a:ext cx="0" cy="41787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78E266-0B65-E9B1-6696-A3B6221B4AEF}"/>
              </a:ext>
            </a:extLst>
          </p:cNvPr>
          <p:cNvSpPr txBox="1"/>
          <p:nvPr/>
        </p:nvSpPr>
        <p:spPr>
          <a:xfrm>
            <a:off x="1176401" y="795563"/>
            <a:ext cx="4428638" cy="1077218"/>
          </a:xfrm>
          <a:prstGeom prst="rect">
            <a:avLst/>
          </a:prstGeom>
          <a:noFill/>
        </p:spPr>
        <p:txBody>
          <a:bodyPr wrap="square" rtlCol="0">
            <a:spAutoFit/>
          </a:bodyPr>
          <a:lstStyle/>
          <a:p>
            <a:pPr algn="ctr"/>
            <a:r>
              <a:rPr lang="en-US" sz="3200"/>
              <a:t>Whole of entity reports</a:t>
            </a:r>
          </a:p>
        </p:txBody>
      </p:sp>
      <p:sp>
        <p:nvSpPr>
          <p:cNvPr id="34" name="TextBox 33">
            <a:extLst>
              <a:ext uri="{FF2B5EF4-FFF2-40B4-BE49-F238E27FC236}">
                <a16:creationId xmlns:a16="http://schemas.microsoft.com/office/drawing/2014/main" id="{6F3FC365-5102-A793-D76B-D4FEE96A7C7C}"/>
              </a:ext>
            </a:extLst>
          </p:cNvPr>
          <p:cNvSpPr txBox="1"/>
          <p:nvPr/>
        </p:nvSpPr>
        <p:spPr>
          <a:xfrm>
            <a:off x="7182125" y="799526"/>
            <a:ext cx="4428638" cy="584775"/>
          </a:xfrm>
          <a:prstGeom prst="rect">
            <a:avLst/>
          </a:prstGeom>
          <a:noFill/>
        </p:spPr>
        <p:txBody>
          <a:bodyPr wrap="square" rtlCol="0">
            <a:spAutoFit/>
          </a:bodyPr>
          <a:lstStyle/>
          <a:p>
            <a:pPr algn="ctr"/>
            <a:r>
              <a:rPr lang="en-US" sz="3200" dirty="0"/>
              <a:t>Grant reports</a:t>
            </a:r>
          </a:p>
        </p:txBody>
      </p:sp>
    </p:spTree>
    <p:extLst>
      <p:ext uri="{BB962C8B-B14F-4D97-AF65-F5344CB8AC3E}">
        <p14:creationId xmlns:p14="http://schemas.microsoft.com/office/powerpoint/2010/main" val="305876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7585-E706-5660-15AA-F89B404056AF}"/>
              </a:ext>
            </a:extLst>
          </p:cNvPr>
          <p:cNvSpPr>
            <a:spLocks noGrp="1"/>
          </p:cNvSpPr>
          <p:nvPr>
            <p:ph type="title"/>
          </p:nvPr>
        </p:nvSpPr>
        <p:spPr>
          <a:xfrm>
            <a:off x="190500" y="-70024"/>
            <a:ext cx="5262446" cy="945591"/>
          </a:xfrm>
        </p:spPr>
        <p:txBody>
          <a:bodyPr>
            <a:normAutofit/>
          </a:bodyPr>
          <a:lstStyle/>
          <a:p>
            <a:r>
              <a:rPr lang="en-US"/>
              <a:t>Future with INPAS</a:t>
            </a:r>
          </a:p>
        </p:txBody>
      </p:sp>
      <p:sp>
        <p:nvSpPr>
          <p:cNvPr id="3" name="Slide Number Placeholder 2">
            <a:extLst>
              <a:ext uri="{FF2B5EF4-FFF2-40B4-BE49-F238E27FC236}">
                <a16:creationId xmlns:a16="http://schemas.microsoft.com/office/drawing/2014/main" id="{C9333554-B6B1-7ECC-2616-489C603159CD}"/>
              </a:ext>
            </a:extLst>
          </p:cNvPr>
          <p:cNvSpPr>
            <a:spLocks noGrp="1"/>
          </p:cNvSpPr>
          <p:nvPr>
            <p:ph type="sldNum" sz="quarter" idx="12"/>
          </p:nvPr>
        </p:nvSpPr>
        <p:spPr>
          <a:xfrm>
            <a:off x="0" y="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31D61A-E485-4E2E-9D9C-0E840CC85539}" type="slidenum">
              <a:rPr lang="en-GB" smtClean="0"/>
              <a:pPr/>
              <a:t>8</a:t>
            </a:fld>
            <a:endParaRPr lang="en-GB"/>
          </a:p>
        </p:txBody>
      </p:sp>
      <p:sp>
        <p:nvSpPr>
          <p:cNvPr id="22" name="Rectangle: Rounded Corners 21">
            <a:extLst>
              <a:ext uri="{FF2B5EF4-FFF2-40B4-BE49-F238E27FC236}">
                <a16:creationId xmlns:a16="http://schemas.microsoft.com/office/drawing/2014/main" id="{E7A73D5D-09BF-A24B-EAF7-4F4C056B7E86}"/>
              </a:ext>
            </a:extLst>
          </p:cNvPr>
          <p:cNvSpPr/>
          <p:nvPr/>
        </p:nvSpPr>
        <p:spPr>
          <a:xfrm>
            <a:off x="4831509" y="3864443"/>
            <a:ext cx="1511348"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Employees</a:t>
            </a:r>
          </a:p>
        </p:txBody>
      </p:sp>
      <p:sp>
        <p:nvSpPr>
          <p:cNvPr id="19" name="Rectangle: Rounded Corners 18">
            <a:extLst>
              <a:ext uri="{FF2B5EF4-FFF2-40B4-BE49-F238E27FC236}">
                <a16:creationId xmlns:a16="http://schemas.microsoft.com/office/drawing/2014/main" id="{68799186-CCD2-9804-A0B1-A1A0AAFB7337}"/>
              </a:ext>
            </a:extLst>
          </p:cNvPr>
          <p:cNvSpPr/>
          <p:nvPr/>
        </p:nvSpPr>
        <p:spPr>
          <a:xfrm>
            <a:off x="1175147" y="2283319"/>
            <a:ext cx="1438321"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Regulator</a:t>
            </a:r>
          </a:p>
        </p:txBody>
      </p:sp>
      <p:sp>
        <p:nvSpPr>
          <p:cNvPr id="20" name="Rectangle: Rounded Corners 19">
            <a:extLst>
              <a:ext uri="{FF2B5EF4-FFF2-40B4-BE49-F238E27FC236}">
                <a16:creationId xmlns:a16="http://schemas.microsoft.com/office/drawing/2014/main" id="{DBC51B01-11B1-DCF9-8952-E6BDDFB69F57}"/>
              </a:ext>
            </a:extLst>
          </p:cNvPr>
          <p:cNvSpPr/>
          <p:nvPr/>
        </p:nvSpPr>
        <p:spPr>
          <a:xfrm>
            <a:off x="2389164" y="5675356"/>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Civil society</a:t>
            </a:r>
          </a:p>
        </p:txBody>
      </p:sp>
      <p:sp>
        <p:nvSpPr>
          <p:cNvPr id="21" name="Rectangle: Rounded Corners 20">
            <a:extLst>
              <a:ext uri="{FF2B5EF4-FFF2-40B4-BE49-F238E27FC236}">
                <a16:creationId xmlns:a16="http://schemas.microsoft.com/office/drawing/2014/main" id="{9449E4D1-CBA9-EA0A-6F4C-87634F344876}"/>
              </a:ext>
            </a:extLst>
          </p:cNvPr>
          <p:cNvSpPr/>
          <p:nvPr/>
        </p:nvSpPr>
        <p:spPr>
          <a:xfrm>
            <a:off x="4479544" y="2962488"/>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Partners</a:t>
            </a:r>
          </a:p>
        </p:txBody>
      </p:sp>
      <p:sp>
        <p:nvSpPr>
          <p:cNvPr id="23" name="Rectangle: Rounded Corners 22">
            <a:extLst>
              <a:ext uri="{FF2B5EF4-FFF2-40B4-BE49-F238E27FC236}">
                <a16:creationId xmlns:a16="http://schemas.microsoft.com/office/drawing/2014/main" id="{13A01875-C933-9A44-091C-67E753AAF15C}"/>
              </a:ext>
            </a:extLst>
          </p:cNvPr>
          <p:cNvSpPr/>
          <p:nvPr/>
        </p:nvSpPr>
        <p:spPr>
          <a:xfrm>
            <a:off x="2698600" y="1851826"/>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Bankers</a:t>
            </a:r>
          </a:p>
        </p:txBody>
      </p:sp>
      <p:sp>
        <p:nvSpPr>
          <p:cNvPr id="24" name="Rectangle: Rounded Corners 23">
            <a:extLst>
              <a:ext uri="{FF2B5EF4-FFF2-40B4-BE49-F238E27FC236}">
                <a16:creationId xmlns:a16="http://schemas.microsoft.com/office/drawing/2014/main" id="{66941412-6C63-C6D2-BEEA-635A32633C43}"/>
              </a:ext>
            </a:extLst>
          </p:cNvPr>
          <p:cNvSpPr/>
          <p:nvPr/>
        </p:nvSpPr>
        <p:spPr>
          <a:xfrm>
            <a:off x="951516" y="5143037"/>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Grantees</a:t>
            </a:r>
          </a:p>
        </p:txBody>
      </p:sp>
      <p:sp>
        <p:nvSpPr>
          <p:cNvPr id="25" name="Rectangle: Rounded Corners 24">
            <a:extLst>
              <a:ext uri="{FF2B5EF4-FFF2-40B4-BE49-F238E27FC236}">
                <a16:creationId xmlns:a16="http://schemas.microsoft.com/office/drawing/2014/main" id="{233CA27E-0C45-48CB-136D-6478F7AEC0D3}"/>
              </a:ext>
            </a:extLst>
          </p:cNvPr>
          <p:cNvSpPr/>
          <p:nvPr/>
        </p:nvSpPr>
        <p:spPr>
          <a:xfrm>
            <a:off x="4166718" y="2074883"/>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Suppliers</a:t>
            </a:r>
          </a:p>
        </p:txBody>
      </p:sp>
      <p:sp>
        <p:nvSpPr>
          <p:cNvPr id="26" name="Rectangle: Rounded Corners 25">
            <a:extLst>
              <a:ext uri="{FF2B5EF4-FFF2-40B4-BE49-F238E27FC236}">
                <a16:creationId xmlns:a16="http://schemas.microsoft.com/office/drawing/2014/main" id="{0FBF11DF-CC35-D82B-08CB-3602820581A0}"/>
              </a:ext>
            </a:extLst>
          </p:cNvPr>
          <p:cNvSpPr/>
          <p:nvPr/>
        </p:nvSpPr>
        <p:spPr>
          <a:xfrm>
            <a:off x="581237" y="4211404"/>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Potential funders</a:t>
            </a:r>
          </a:p>
        </p:txBody>
      </p:sp>
      <p:sp>
        <p:nvSpPr>
          <p:cNvPr id="28" name="Rectangle: Rounded Corners 27">
            <a:extLst>
              <a:ext uri="{FF2B5EF4-FFF2-40B4-BE49-F238E27FC236}">
                <a16:creationId xmlns:a16="http://schemas.microsoft.com/office/drawing/2014/main" id="{DB5E6A6C-15B0-5C2B-93ED-026F65D94AC2}"/>
              </a:ext>
            </a:extLst>
          </p:cNvPr>
          <p:cNvSpPr/>
          <p:nvPr/>
        </p:nvSpPr>
        <p:spPr>
          <a:xfrm>
            <a:off x="4479544" y="4772091"/>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Board members</a:t>
            </a:r>
          </a:p>
        </p:txBody>
      </p:sp>
      <p:sp>
        <p:nvSpPr>
          <p:cNvPr id="29" name="Rectangle: Rounded Corners 28">
            <a:extLst>
              <a:ext uri="{FF2B5EF4-FFF2-40B4-BE49-F238E27FC236}">
                <a16:creationId xmlns:a16="http://schemas.microsoft.com/office/drawing/2014/main" id="{2E23F0E6-6FAA-CDC0-CA81-15F6A346CE43}"/>
              </a:ext>
            </a:extLst>
          </p:cNvPr>
          <p:cNvSpPr/>
          <p:nvPr/>
        </p:nvSpPr>
        <p:spPr>
          <a:xfrm>
            <a:off x="574587" y="3189890"/>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Tax authority</a:t>
            </a:r>
          </a:p>
        </p:txBody>
      </p:sp>
      <p:sp>
        <p:nvSpPr>
          <p:cNvPr id="30" name="Rectangle: Rounded Corners 29">
            <a:extLst>
              <a:ext uri="{FF2B5EF4-FFF2-40B4-BE49-F238E27FC236}">
                <a16:creationId xmlns:a16="http://schemas.microsoft.com/office/drawing/2014/main" id="{CE0E13F1-0E0F-0353-F514-F6DA5E2945C0}"/>
              </a:ext>
            </a:extLst>
          </p:cNvPr>
          <p:cNvSpPr/>
          <p:nvPr/>
        </p:nvSpPr>
        <p:spPr>
          <a:xfrm>
            <a:off x="3900432" y="5674046"/>
            <a:ext cx="1382986" cy="834424"/>
          </a:xfrm>
          <a:prstGeom prst="roundRect">
            <a:avLst/>
          </a:prstGeom>
          <a:gradFill flip="none" rotWithShape="1">
            <a:gsLst>
              <a:gs pos="100000">
                <a:srgbClr val="006A7E">
                  <a:shade val="30000"/>
                  <a:satMod val="115000"/>
                  <a:alpha val="10000"/>
                </a:srgbClr>
              </a:gs>
              <a:gs pos="2000">
                <a:srgbClr val="006A7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Service users</a:t>
            </a:r>
          </a:p>
        </p:txBody>
      </p:sp>
      <p:cxnSp>
        <p:nvCxnSpPr>
          <p:cNvPr id="32" name="Straight Arrow Connector 31">
            <a:extLst>
              <a:ext uri="{FF2B5EF4-FFF2-40B4-BE49-F238E27FC236}">
                <a16:creationId xmlns:a16="http://schemas.microsoft.com/office/drawing/2014/main" id="{C8CE8A76-0FB3-3A03-9389-2871625B2C38}"/>
              </a:ext>
            </a:extLst>
          </p:cNvPr>
          <p:cNvCxnSpPr/>
          <p:nvPr/>
        </p:nvCxnSpPr>
        <p:spPr>
          <a:xfrm flipH="1" flipV="1">
            <a:off x="3360813" y="2962488"/>
            <a:ext cx="1" cy="922151"/>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37FEC81D-A0EF-AF6F-6C13-3D1FA1164ABC}"/>
              </a:ext>
            </a:extLst>
          </p:cNvPr>
          <p:cNvCxnSpPr>
            <a:cxnSpLocks/>
          </p:cNvCxnSpPr>
          <p:nvPr/>
        </p:nvCxnSpPr>
        <p:spPr>
          <a:xfrm flipV="1">
            <a:off x="3360814" y="3072385"/>
            <a:ext cx="720772" cy="812254"/>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DAA4AD28-B588-A833-A419-105062894172}"/>
              </a:ext>
            </a:extLst>
          </p:cNvPr>
          <p:cNvCxnSpPr>
            <a:cxnSpLocks/>
          </p:cNvCxnSpPr>
          <p:nvPr/>
        </p:nvCxnSpPr>
        <p:spPr>
          <a:xfrm flipH="1" flipV="1">
            <a:off x="2814061" y="3189890"/>
            <a:ext cx="546753" cy="69474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8DD02FFE-F5D1-F78D-305F-1F03CFA2F83B}"/>
              </a:ext>
            </a:extLst>
          </p:cNvPr>
          <p:cNvCxnSpPr>
            <a:cxnSpLocks/>
          </p:cNvCxnSpPr>
          <p:nvPr/>
        </p:nvCxnSpPr>
        <p:spPr>
          <a:xfrm flipV="1">
            <a:off x="3832078" y="3643691"/>
            <a:ext cx="541583" cy="29643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C8A25737-BCA5-83E8-E44A-E5EDE3EAF9B9}"/>
              </a:ext>
            </a:extLst>
          </p:cNvPr>
          <p:cNvCxnSpPr>
            <a:cxnSpLocks/>
          </p:cNvCxnSpPr>
          <p:nvPr/>
        </p:nvCxnSpPr>
        <p:spPr>
          <a:xfrm>
            <a:off x="3832078" y="4323361"/>
            <a:ext cx="833658"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66E96AE9-2BF2-121B-663E-E85620D0B53F}"/>
              </a:ext>
            </a:extLst>
          </p:cNvPr>
          <p:cNvCxnSpPr>
            <a:cxnSpLocks/>
          </p:cNvCxnSpPr>
          <p:nvPr/>
        </p:nvCxnSpPr>
        <p:spPr>
          <a:xfrm>
            <a:off x="3832078" y="4323361"/>
            <a:ext cx="541583" cy="69312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83FBE4A6-C6B5-66E0-43BA-CDEF0E149D9C}"/>
              </a:ext>
            </a:extLst>
          </p:cNvPr>
          <p:cNvCxnSpPr>
            <a:cxnSpLocks/>
          </p:cNvCxnSpPr>
          <p:nvPr/>
        </p:nvCxnSpPr>
        <p:spPr>
          <a:xfrm>
            <a:off x="3360814" y="4717251"/>
            <a:ext cx="751768" cy="78933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2DECA640-0843-9D09-049A-2176EA550BE4}"/>
              </a:ext>
            </a:extLst>
          </p:cNvPr>
          <p:cNvCxnSpPr>
            <a:cxnSpLocks/>
          </p:cNvCxnSpPr>
          <p:nvPr/>
        </p:nvCxnSpPr>
        <p:spPr>
          <a:xfrm flipH="1">
            <a:off x="3360813" y="4717251"/>
            <a:ext cx="1" cy="85157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547A5BDF-374F-EB8C-80E7-B2473E3479AF}"/>
              </a:ext>
            </a:extLst>
          </p:cNvPr>
          <p:cNvCxnSpPr>
            <a:cxnSpLocks/>
          </p:cNvCxnSpPr>
          <p:nvPr/>
        </p:nvCxnSpPr>
        <p:spPr>
          <a:xfrm flipH="1">
            <a:off x="2431915" y="4717251"/>
            <a:ext cx="928899" cy="65715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Straight Arrow Connector 65">
            <a:extLst>
              <a:ext uri="{FF2B5EF4-FFF2-40B4-BE49-F238E27FC236}">
                <a16:creationId xmlns:a16="http://schemas.microsoft.com/office/drawing/2014/main" id="{17A83D9A-AD9F-0A6A-8FD7-253F6EC29031}"/>
              </a:ext>
            </a:extLst>
          </p:cNvPr>
          <p:cNvCxnSpPr>
            <a:cxnSpLocks/>
          </p:cNvCxnSpPr>
          <p:nvPr/>
        </p:nvCxnSpPr>
        <p:spPr>
          <a:xfrm flipH="1">
            <a:off x="2237088" y="4351253"/>
            <a:ext cx="655869" cy="49817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71D32428-266B-4A09-95FB-71909655617B}"/>
              </a:ext>
            </a:extLst>
          </p:cNvPr>
          <p:cNvCxnSpPr>
            <a:cxnSpLocks/>
          </p:cNvCxnSpPr>
          <p:nvPr/>
        </p:nvCxnSpPr>
        <p:spPr>
          <a:xfrm flipH="1" flipV="1">
            <a:off x="2117836" y="3836439"/>
            <a:ext cx="778858" cy="51481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a16="http://schemas.microsoft.com/office/drawing/2014/main" id="{7734C40E-47FA-8343-EFC2-413B1DD0DFB7}"/>
              </a:ext>
            </a:extLst>
          </p:cNvPr>
          <p:cNvCxnSpPr>
            <a:cxnSpLocks/>
          </p:cNvCxnSpPr>
          <p:nvPr/>
        </p:nvCxnSpPr>
        <p:spPr>
          <a:xfrm flipH="1" flipV="1">
            <a:off x="2292527" y="3369825"/>
            <a:ext cx="597022" cy="545906"/>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43" name="Group 42">
            <a:extLst>
              <a:ext uri="{FF2B5EF4-FFF2-40B4-BE49-F238E27FC236}">
                <a16:creationId xmlns:a16="http://schemas.microsoft.com/office/drawing/2014/main" id="{AA6E5FF0-2D41-C146-EA84-5F6B76EF7AA9}"/>
              </a:ext>
            </a:extLst>
          </p:cNvPr>
          <p:cNvGrpSpPr/>
          <p:nvPr/>
        </p:nvGrpSpPr>
        <p:grpSpPr>
          <a:xfrm>
            <a:off x="8391050" y="2738793"/>
            <a:ext cx="2327476" cy="2571042"/>
            <a:chOff x="9258846" y="1374306"/>
            <a:chExt cx="2327476" cy="2571042"/>
          </a:xfrm>
        </p:grpSpPr>
        <p:grpSp>
          <p:nvGrpSpPr>
            <p:cNvPr id="27" name="Group 26">
              <a:extLst>
                <a:ext uri="{FF2B5EF4-FFF2-40B4-BE49-F238E27FC236}">
                  <a16:creationId xmlns:a16="http://schemas.microsoft.com/office/drawing/2014/main" id="{5B254434-2DA9-B047-8335-325B79CF1D62}"/>
                </a:ext>
              </a:extLst>
            </p:cNvPr>
            <p:cNvGrpSpPr/>
            <p:nvPr/>
          </p:nvGrpSpPr>
          <p:grpSpPr>
            <a:xfrm>
              <a:off x="10418645" y="1374306"/>
              <a:ext cx="1167677" cy="2571042"/>
              <a:chOff x="739301" y="2245198"/>
              <a:chExt cx="1220476" cy="3182703"/>
            </a:xfrm>
          </p:grpSpPr>
          <p:sp>
            <p:nvSpPr>
              <p:cNvPr id="7" name="Rectangle: Rounded Corners 6">
                <a:extLst>
                  <a:ext uri="{FF2B5EF4-FFF2-40B4-BE49-F238E27FC236}">
                    <a16:creationId xmlns:a16="http://schemas.microsoft.com/office/drawing/2014/main" id="{1FA0891E-8D53-B4E0-216C-E55FF7CFD00B}"/>
                  </a:ext>
                </a:extLst>
              </p:cNvPr>
              <p:cNvSpPr/>
              <p:nvPr/>
            </p:nvSpPr>
            <p:spPr>
              <a:xfrm>
                <a:off x="764716" y="2245198"/>
                <a:ext cx="1195061" cy="834424"/>
              </a:xfrm>
              <a:prstGeom prst="roundRect">
                <a:avLst/>
              </a:prstGeom>
              <a:solidFill>
                <a:srgbClr val="006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Funder 1</a:t>
                </a:r>
              </a:p>
            </p:txBody>
          </p:sp>
          <p:sp>
            <p:nvSpPr>
              <p:cNvPr id="9" name="Rectangle: Rounded Corners 8">
                <a:extLst>
                  <a:ext uri="{FF2B5EF4-FFF2-40B4-BE49-F238E27FC236}">
                    <a16:creationId xmlns:a16="http://schemas.microsoft.com/office/drawing/2014/main" id="{7E05AD2E-0C51-AA01-1ED0-3CC6ED425C40}"/>
                  </a:ext>
                </a:extLst>
              </p:cNvPr>
              <p:cNvSpPr/>
              <p:nvPr/>
            </p:nvSpPr>
            <p:spPr>
              <a:xfrm>
                <a:off x="739301" y="3411917"/>
                <a:ext cx="1195061" cy="834424"/>
              </a:xfrm>
              <a:prstGeom prst="roundRect">
                <a:avLst/>
              </a:prstGeom>
              <a:solidFill>
                <a:srgbClr val="006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Funder 2</a:t>
                </a:r>
              </a:p>
            </p:txBody>
          </p:sp>
          <p:sp>
            <p:nvSpPr>
              <p:cNvPr id="13" name="Rectangle: Rounded Corners 12">
                <a:extLst>
                  <a:ext uri="{FF2B5EF4-FFF2-40B4-BE49-F238E27FC236}">
                    <a16:creationId xmlns:a16="http://schemas.microsoft.com/office/drawing/2014/main" id="{5F25CB78-91CF-0CBE-30E4-CD0365348C52}"/>
                  </a:ext>
                </a:extLst>
              </p:cNvPr>
              <p:cNvSpPr/>
              <p:nvPr/>
            </p:nvSpPr>
            <p:spPr>
              <a:xfrm>
                <a:off x="764716" y="4593477"/>
                <a:ext cx="1195061" cy="834424"/>
              </a:xfrm>
              <a:prstGeom prst="roundRect">
                <a:avLst/>
              </a:prstGeom>
              <a:solidFill>
                <a:srgbClr val="006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Funder 3</a:t>
                </a:r>
              </a:p>
            </p:txBody>
          </p:sp>
        </p:grpSp>
        <p:grpSp>
          <p:nvGrpSpPr>
            <p:cNvPr id="31" name="Group 30">
              <a:extLst>
                <a:ext uri="{FF2B5EF4-FFF2-40B4-BE49-F238E27FC236}">
                  <a16:creationId xmlns:a16="http://schemas.microsoft.com/office/drawing/2014/main" id="{2036CAB6-FF52-E87E-2530-0CA49C615F58}"/>
                </a:ext>
              </a:extLst>
            </p:cNvPr>
            <p:cNvGrpSpPr/>
            <p:nvPr/>
          </p:nvGrpSpPr>
          <p:grpSpPr>
            <a:xfrm>
              <a:off x="9258846" y="1374306"/>
              <a:ext cx="927277" cy="1626246"/>
              <a:chOff x="2176417" y="2105526"/>
              <a:chExt cx="929673" cy="2070979"/>
            </a:xfrm>
          </p:grpSpPr>
          <p:sp>
            <p:nvSpPr>
              <p:cNvPr id="12" name="Flowchart: Delay 11">
                <a:extLst>
                  <a:ext uri="{FF2B5EF4-FFF2-40B4-BE49-F238E27FC236}">
                    <a16:creationId xmlns:a16="http://schemas.microsoft.com/office/drawing/2014/main" id="{D771DBFE-C587-FA93-99D1-A980AC3B3A21}"/>
                  </a:ext>
                </a:extLst>
              </p:cNvPr>
              <p:cNvSpPr/>
              <p:nvPr/>
            </p:nvSpPr>
            <p:spPr>
              <a:xfrm>
                <a:off x="2176417" y="2105526"/>
                <a:ext cx="929673" cy="974096"/>
              </a:xfrm>
              <a:prstGeom prst="flowChartDelay">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ysClr val="windowText" lastClr="000000"/>
                  </a:solidFill>
                </a:endParaRPr>
              </a:p>
            </p:txBody>
          </p:sp>
          <p:sp>
            <p:nvSpPr>
              <p:cNvPr id="14" name="Flowchart: Delay 13">
                <a:extLst>
                  <a:ext uri="{FF2B5EF4-FFF2-40B4-BE49-F238E27FC236}">
                    <a16:creationId xmlns:a16="http://schemas.microsoft.com/office/drawing/2014/main" id="{722CC37A-4E6C-2F37-BE8F-D33F8B551C6A}"/>
                  </a:ext>
                </a:extLst>
              </p:cNvPr>
              <p:cNvSpPr/>
              <p:nvPr/>
            </p:nvSpPr>
            <p:spPr>
              <a:xfrm>
                <a:off x="2176417" y="3342081"/>
                <a:ext cx="929673" cy="834424"/>
              </a:xfrm>
              <a:prstGeom prst="flowChartDelay">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ysClr val="windowText" lastClr="000000"/>
                  </a:solidFill>
                </a:endParaRPr>
              </a:p>
            </p:txBody>
          </p:sp>
        </p:grpSp>
      </p:grpSp>
      <p:sp>
        <p:nvSpPr>
          <p:cNvPr id="18" name="Rectangle: Beveled 17">
            <a:extLst>
              <a:ext uri="{FF2B5EF4-FFF2-40B4-BE49-F238E27FC236}">
                <a16:creationId xmlns:a16="http://schemas.microsoft.com/office/drawing/2014/main" id="{AB588BD2-52B6-0505-B2C8-8256F624EF11}"/>
              </a:ext>
            </a:extLst>
          </p:cNvPr>
          <p:cNvSpPr/>
          <p:nvPr/>
        </p:nvSpPr>
        <p:spPr>
          <a:xfrm>
            <a:off x="2807505" y="3826273"/>
            <a:ext cx="1062059" cy="890978"/>
          </a:xfrm>
          <a:prstGeom prst="bevel">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E778E266-0B65-E9B1-6696-A3B6221B4AEF}"/>
              </a:ext>
            </a:extLst>
          </p:cNvPr>
          <p:cNvSpPr txBox="1"/>
          <p:nvPr/>
        </p:nvSpPr>
        <p:spPr>
          <a:xfrm>
            <a:off x="1176401" y="795563"/>
            <a:ext cx="4428638" cy="584775"/>
          </a:xfrm>
          <a:prstGeom prst="rect">
            <a:avLst/>
          </a:prstGeom>
          <a:noFill/>
        </p:spPr>
        <p:txBody>
          <a:bodyPr wrap="square" rtlCol="0">
            <a:spAutoFit/>
          </a:bodyPr>
          <a:lstStyle/>
          <a:p>
            <a:pPr algn="ctr"/>
            <a:r>
              <a:rPr lang="en-US" sz="3200"/>
              <a:t>Useful reports</a:t>
            </a:r>
          </a:p>
        </p:txBody>
      </p:sp>
      <p:sp>
        <p:nvSpPr>
          <p:cNvPr id="34" name="TextBox 33">
            <a:extLst>
              <a:ext uri="{FF2B5EF4-FFF2-40B4-BE49-F238E27FC236}">
                <a16:creationId xmlns:a16="http://schemas.microsoft.com/office/drawing/2014/main" id="{6F3FC365-5102-A793-D76B-D4FEE96A7C7C}"/>
              </a:ext>
            </a:extLst>
          </p:cNvPr>
          <p:cNvSpPr txBox="1"/>
          <p:nvPr/>
        </p:nvSpPr>
        <p:spPr>
          <a:xfrm>
            <a:off x="6844668" y="774608"/>
            <a:ext cx="4428638" cy="1077218"/>
          </a:xfrm>
          <a:prstGeom prst="rect">
            <a:avLst/>
          </a:prstGeom>
          <a:noFill/>
        </p:spPr>
        <p:txBody>
          <a:bodyPr wrap="square" rtlCol="0">
            <a:spAutoFit/>
          </a:bodyPr>
          <a:lstStyle/>
          <a:p>
            <a:pPr algn="ctr"/>
            <a:r>
              <a:rPr lang="en-US" sz="3200" dirty="0" err="1"/>
              <a:t>Harmonised</a:t>
            </a:r>
            <a:r>
              <a:rPr lang="en-US" sz="3200" dirty="0"/>
              <a:t> grant reports</a:t>
            </a:r>
          </a:p>
        </p:txBody>
      </p:sp>
      <p:pic>
        <p:nvPicPr>
          <p:cNvPr id="8" name="Graphic 7" descr="Bridge scene with solid fill">
            <a:extLst>
              <a:ext uri="{FF2B5EF4-FFF2-40B4-BE49-F238E27FC236}">
                <a16:creationId xmlns:a16="http://schemas.microsoft.com/office/drawing/2014/main" id="{427BB02A-31A9-7F77-282E-D6F75813A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8283" y="3478512"/>
            <a:ext cx="1511349" cy="1077218"/>
          </a:xfrm>
          <a:prstGeom prst="rect">
            <a:avLst/>
          </a:prstGeom>
        </p:spPr>
      </p:pic>
      <p:sp>
        <p:nvSpPr>
          <p:cNvPr id="10" name="Flowchart: Delay 9">
            <a:extLst>
              <a:ext uri="{FF2B5EF4-FFF2-40B4-BE49-F238E27FC236}">
                <a16:creationId xmlns:a16="http://schemas.microsoft.com/office/drawing/2014/main" id="{58A034C2-C20B-64E5-BE79-957BFF9C6691}"/>
              </a:ext>
            </a:extLst>
          </p:cNvPr>
          <p:cNvSpPr/>
          <p:nvPr/>
        </p:nvSpPr>
        <p:spPr>
          <a:xfrm>
            <a:off x="8391050" y="4635773"/>
            <a:ext cx="927277" cy="655235"/>
          </a:xfrm>
          <a:prstGeom prst="flowChartDelay">
            <a:avLst/>
          </a:prstGeom>
          <a:solidFill>
            <a:srgbClr val="92D050"/>
          </a:solidFill>
          <a:ln w="38100">
            <a:solidFill>
              <a:srgbClr val="003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ysClr val="windowText" lastClr="000000"/>
              </a:solidFill>
            </a:endParaRPr>
          </a:p>
        </p:txBody>
      </p:sp>
    </p:spTree>
    <p:extLst>
      <p:ext uri="{BB962C8B-B14F-4D97-AF65-F5344CB8AC3E}">
        <p14:creationId xmlns:p14="http://schemas.microsoft.com/office/powerpoint/2010/main" val="398308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97EC41B-CF42-55D1-8E47-A595290742CC}"/>
              </a:ext>
            </a:extLst>
          </p:cNvPr>
          <p:cNvCxnSpPr>
            <a:cxnSpLocks/>
          </p:cNvCxnSpPr>
          <p:nvPr/>
        </p:nvCxnSpPr>
        <p:spPr>
          <a:xfrm>
            <a:off x="2633221" y="3429000"/>
            <a:ext cx="0" cy="786740"/>
          </a:xfrm>
          <a:prstGeom prst="line">
            <a:avLst/>
          </a:prstGeom>
          <a:ln w="190500">
            <a:solidFill>
              <a:srgbClr val="0C2C56"/>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6077067-CD00-D201-2BA8-7C502700BEB5}"/>
              </a:ext>
            </a:extLst>
          </p:cNvPr>
          <p:cNvCxnSpPr>
            <a:cxnSpLocks/>
          </p:cNvCxnSpPr>
          <p:nvPr/>
        </p:nvCxnSpPr>
        <p:spPr>
          <a:xfrm>
            <a:off x="3326984" y="3538847"/>
            <a:ext cx="0" cy="786740"/>
          </a:xfrm>
          <a:prstGeom prst="line">
            <a:avLst/>
          </a:prstGeom>
          <a:ln w="190500">
            <a:solidFill>
              <a:srgbClr val="0C2C56"/>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F3DA5910-D77E-8E79-3910-25EC1845F371}"/>
              </a:ext>
            </a:extLst>
          </p:cNvPr>
          <p:cNvCxnSpPr>
            <a:cxnSpLocks/>
          </p:cNvCxnSpPr>
          <p:nvPr/>
        </p:nvCxnSpPr>
        <p:spPr>
          <a:xfrm>
            <a:off x="1971304" y="3429000"/>
            <a:ext cx="0" cy="786740"/>
          </a:xfrm>
          <a:prstGeom prst="line">
            <a:avLst/>
          </a:prstGeom>
          <a:ln w="190500">
            <a:solidFill>
              <a:srgbClr val="56A548"/>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E1A358A2-1FB5-E3D1-B6A3-05D32ED20C87}"/>
              </a:ext>
            </a:extLst>
          </p:cNvPr>
          <p:cNvCxnSpPr>
            <a:cxnSpLocks/>
          </p:cNvCxnSpPr>
          <p:nvPr/>
        </p:nvCxnSpPr>
        <p:spPr>
          <a:xfrm>
            <a:off x="3952504" y="3429000"/>
            <a:ext cx="0" cy="786740"/>
          </a:xfrm>
          <a:prstGeom prst="line">
            <a:avLst/>
          </a:prstGeom>
          <a:ln w="190500">
            <a:solidFill>
              <a:srgbClr val="56A548"/>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CBABB94-E943-4D64-9348-0503EE5B3A27}"/>
              </a:ext>
            </a:extLst>
          </p:cNvPr>
          <p:cNvSpPr>
            <a:spLocks noGrp="1"/>
          </p:cNvSpPr>
          <p:nvPr>
            <p:ph type="title"/>
          </p:nvPr>
        </p:nvSpPr>
        <p:spPr>
          <a:xfrm>
            <a:off x="714971" y="315591"/>
            <a:ext cx="9145003" cy="1143001"/>
          </a:xfrm>
        </p:spPr>
        <p:txBody>
          <a:bodyPr/>
          <a:lstStyle/>
          <a:p>
            <a:r>
              <a:rPr lang="en-GB"/>
              <a:t>INPAS vs Practice Guide 1</a:t>
            </a:r>
          </a:p>
        </p:txBody>
      </p:sp>
      <p:pic>
        <p:nvPicPr>
          <p:cNvPr id="4" name="Picture 3">
            <a:extLst>
              <a:ext uri="{FF2B5EF4-FFF2-40B4-BE49-F238E27FC236}">
                <a16:creationId xmlns:a16="http://schemas.microsoft.com/office/drawing/2014/main" id="{8233EA84-5A80-65C7-2965-0A9ED40FA628}"/>
              </a:ext>
            </a:extLst>
          </p:cNvPr>
          <p:cNvPicPr>
            <a:picLocks noChangeAspect="1"/>
          </p:cNvPicPr>
          <p:nvPr/>
        </p:nvPicPr>
        <p:blipFill>
          <a:blip r:embed="rId3"/>
          <a:stretch>
            <a:fillRect/>
          </a:stretch>
        </p:blipFill>
        <p:spPr>
          <a:xfrm>
            <a:off x="1381105" y="4080559"/>
            <a:ext cx="3067401" cy="2365767"/>
          </a:xfrm>
          <a:prstGeom prst="rect">
            <a:avLst/>
          </a:prstGeom>
        </p:spPr>
      </p:pic>
      <p:pic>
        <p:nvPicPr>
          <p:cNvPr id="7" name="Picture 6">
            <a:extLst>
              <a:ext uri="{FF2B5EF4-FFF2-40B4-BE49-F238E27FC236}">
                <a16:creationId xmlns:a16="http://schemas.microsoft.com/office/drawing/2014/main" id="{8A93D815-1DC1-A300-0C1F-443F4A16CFBC}"/>
              </a:ext>
            </a:extLst>
          </p:cNvPr>
          <p:cNvPicPr>
            <a:picLocks noChangeAspect="1"/>
          </p:cNvPicPr>
          <p:nvPr/>
        </p:nvPicPr>
        <p:blipFill>
          <a:blip r:embed="rId4"/>
          <a:stretch>
            <a:fillRect/>
          </a:stretch>
        </p:blipFill>
        <p:spPr>
          <a:xfrm>
            <a:off x="1354018" y="1304604"/>
            <a:ext cx="3094488" cy="2234243"/>
          </a:xfrm>
          <a:prstGeom prst="rect">
            <a:avLst/>
          </a:prstGeom>
        </p:spPr>
      </p:pic>
      <p:sp>
        <p:nvSpPr>
          <p:cNvPr id="15" name="TextBox 14">
            <a:extLst>
              <a:ext uri="{FF2B5EF4-FFF2-40B4-BE49-F238E27FC236}">
                <a16:creationId xmlns:a16="http://schemas.microsoft.com/office/drawing/2014/main" id="{5042A681-390A-F3B5-88E4-25626ED97688}"/>
              </a:ext>
            </a:extLst>
          </p:cNvPr>
          <p:cNvSpPr txBox="1"/>
          <p:nvPr/>
        </p:nvSpPr>
        <p:spPr>
          <a:xfrm>
            <a:off x="4861646" y="3458334"/>
            <a:ext cx="2224585" cy="1200329"/>
          </a:xfrm>
          <a:prstGeom prst="rect">
            <a:avLst/>
          </a:prstGeom>
          <a:noFill/>
        </p:spPr>
        <p:txBody>
          <a:bodyPr wrap="square" rtlCol="0">
            <a:spAutoFit/>
          </a:bodyPr>
          <a:lstStyle/>
          <a:p>
            <a:r>
              <a:rPr lang="en-US" sz="7200" b="1">
                <a:latin typeface="Work Sans" pitchFamily="2" charset="0"/>
              </a:rPr>
              <a:t>NGO</a:t>
            </a:r>
          </a:p>
        </p:txBody>
      </p:sp>
      <p:cxnSp>
        <p:nvCxnSpPr>
          <p:cNvPr id="17" name="Straight Arrow Connector 16">
            <a:extLst>
              <a:ext uri="{FF2B5EF4-FFF2-40B4-BE49-F238E27FC236}">
                <a16:creationId xmlns:a16="http://schemas.microsoft.com/office/drawing/2014/main" id="{96A75551-5E83-4CBE-97A5-14906EA04792}"/>
              </a:ext>
            </a:extLst>
          </p:cNvPr>
          <p:cNvCxnSpPr>
            <a:cxnSpLocks/>
          </p:cNvCxnSpPr>
          <p:nvPr/>
        </p:nvCxnSpPr>
        <p:spPr>
          <a:xfrm>
            <a:off x="4703211" y="2273170"/>
            <a:ext cx="857587" cy="1155830"/>
          </a:xfrm>
          <a:prstGeom prst="straightConnector1">
            <a:avLst/>
          </a:prstGeom>
          <a:ln w="127000">
            <a:solidFill>
              <a:srgbClr val="56A54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56EFD6-C710-898A-71C6-02023DB2844C}"/>
              </a:ext>
            </a:extLst>
          </p:cNvPr>
          <p:cNvCxnSpPr>
            <a:cxnSpLocks/>
          </p:cNvCxnSpPr>
          <p:nvPr/>
        </p:nvCxnSpPr>
        <p:spPr>
          <a:xfrm flipV="1">
            <a:off x="4579746" y="4578150"/>
            <a:ext cx="981052" cy="1236035"/>
          </a:xfrm>
          <a:prstGeom prst="straightConnector1">
            <a:avLst/>
          </a:prstGeom>
          <a:ln w="127000">
            <a:solidFill>
              <a:srgbClr val="0C2C5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C7A1E5-168E-9B8C-B670-6EDC183421EC}"/>
              </a:ext>
            </a:extLst>
          </p:cNvPr>
          <p:cNvSpPr txBox="1"/>
          <p:nvPr/>
        </p:nvSpPr>
        <p:spPr>
          <a:xfrm>
            <a:off x="4651768" y="1301339"/>
            <a:ext cx="2224585" cy="830997"/>
          </a:xfrm>
          <a:prstGeom prst="rect">
            <a:avLst/>
          </a:prstGeom>
          <a:noFill/>
        </p:spPr>
        <p:txBody>
          <a:bodyPr wrap="square" rtlCol="0">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Countries / regulators</a:t>
            </a:r>
          </a:p>
        </p:txBody>
      </p:sp>
      <p:sp>
        <p:nvSpPr>
          <p:cNvPr id="21" name="TextBox 20">
            <a:extLst>
              <a:ext uri="{FF2B5EF4-FFF2-40B4-BE49-F238E27FC236}">
                <a16:creationId xmlns:a16="http://schemas.microsoft.com/office/drawing/2014/main" id="{F6994DB6-22E2-982D-0E31-B5C9E39EC522}"/>
              </a:ext>
            </a:extLst>
          </p:cNvPr>
          <p:cNvSpPr txBox="1"/>
          <p:nvPr/>
        </p:nvSpPr>
        <p:spPr>
          <a:xfrm>
            <a:off x="4448506" y="5984661"/>
            <a:ext cx="2224585" cy="461665"/>
          </a:xfrm>
          <a:prstGeom prst="rect">
            <a:avLst/>
          </a:prstGeom>
          <a:noFill/>
        </p:spPr>
        <p:txBody>
          <a:bodyPr wrap="square" rtlCol="0">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Funders</a:t>
            </a:r>
          </a:p>
        </p:txBody>
      </p:sp>
      <p:sp>
        <p:nvSpPr>
          <p:cNvPr id="3" name="TextBox 2">
            <a:extLst>
              <a:ext uri="{FF2B5EF4-FFF2-40B4-BE49-F238E27FC236}">
                <a16:creationId xmlns:a16="http://schemas.microsoft.com/office/drawing/2014/main" id="{28746721-2D0D-625D-4480-4D135EF65116}"/>
              </a:ext>
            </a:extLst>
          </p:cNvPr>
          <p:cNvSpPr txBox="1"/>
          <p:nvPr/>
        </p:nvSpPr>
        <p:spPr>
          <a:xfrm>
            <a:off x="7338847" y="1129063"/>
            <a:ext cx="4138182" cy="2308324"/>
          </a:xfrm>
          <a:custGeom>
            <a:avLst/>
            <a:gdLst>
              <a:gd name="connsiteX0" fmla="*/ 0 w 4138182"/>
              <a:gd name="connsiteY0" fmla="*/ 0 h 2308324"/>
              <a:gd name="connsiteX1" fmla="*/ 731079 w 4138182"/>
              <a:gd name="connsiteY1" fmla="*/ 0 h 2308324"/>
              <a:gd name="connsiteX2" fmla="*/ 1462158 w 4138182"/>
              <a:gd name="connsiteY2" fmla="*/ 0 h 2308324"/>
              <a:gd name="connsiteX3" fmla="*/ 2027709 w 4138182"/>
              <a:gd name="connsiteY3" fmla="*/ 0 h 2308324"/>
              <a:gd name="connsiteX4" fmla="*/ 2800170 w 4138182"/>
              <a:gd name="connsiteY4" fmla="*/ 0 h 2308324"/>
              <a:gd name="connsiteX5" fmla="*/ 3531249 w 4138182"/>
              <a:gd name="connsiteY5" fmla="*/ 0 h 2308324"/>
              <a:gd name="connsiteX6" fmla="*/ 4138182 w 4138182"/>
              <a:gd name="connsiteY6" fmla="*/ 0 h 2308324"/>
              <a:gd name="connsiteX7" fmla="*/ 4138182 w 4138182"/>
              <a:gd name="connsiteY7" fmla="*/ 553998 h 2308324"/>
              <a:gd name="connsiteX8" fmla="*/ 4138182 w 4138182"/>
              <a:gd name="connsiteY8" fmla="*/ 1084912 h 2308324"/>
              <a:gd name="connsiteX9" fmla="*/ 4138182 w 4138182"/>
              <a:gd name="connsiteY9" fmla="*/ 1615827 h 2308324"/>
              <a:gd name="connsiteX10" fmla="*/ 4138182 w 4138182"/>
              <a:gd name="connsiteY10" fmla="*/ 2308324 h 2308324"/>
              <a:gd name="connsiteX11" fmla="*/ 3572630 w 4138182"/>
              <a:gd name="connsiteY11" fmla="*/ 2308324 h 2308324"/>
              <a:gd name="connsiteX12" fmla="*/ 2800170 w 4138182"/>
              <a:gd name="connsiteY12" fmla="*/ 2308324 h 2308324"/>
              <a:gd name="connsiteX13" fmla="*/ 2234618 w 4138182"/>
              <a:gd name="connsiteY13" fmla="*/ 2308324 h 2308324"/>
              <a:gd name="connsiteX14" fmla="*/ 1544921 w 4138182"/>
              <a:gd name="connsiteY14" fmla="*/ 2308324 h 2308324"/>
              <a:gd name="connsiteX15" fmla="*/ 979370 w 4138182"/>
              <a:gd name="connsiteY15" fmla="*/ 2308324 h 2308324"/>
              <a:gd name="connsiteX16" fmla="*/ 0 w 4138182"/>
              <a:gd name="connsiteY16" fmla="*/ 2308324 h 2308324"/>
              <a:gd name="connsiteX17" fmla="*/ 0 w 4138182"/>
              <a:gd name="connsiteY17" fmla="*/ 1685077 h 2308324"/>
              <a:gd name="connsiteX18" fmla="*/ 0 w 4138182"/>
              <a:gd name="connsiteY18" fmla="*/ 1131079 h 2308324"/>
              <a:gd name="connsiteX19" fmla="*/ 0 w 4138182"/>
              <a:gd name="connsiteY19" fmla="*/ 600164 h 2308324"/>
              <a:gd name="connsiteX20" fmla="*/ 0 w 4138182"/>
              <a:gd name="connsiteY2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8182" h="2308324" extrusionOk="0">
                <a:moveTo>
                  <a:pt x="0" y="0"/>
                </a:moveTo>
                <a:cubicBezTo>
                  <a:pt x="333484" y="26395"/>
                  <a:pt x="395920" y="-10000"/>
                  <a:pt x="731079" y="0"/>
                </a:cubicBezTo>
                <a:cubicBezTo>
                  <a:pt x="1066238" y="10000"/>
                  <a:pt x="1301112" y="6493"/>
                  <a:pt x="1462158" y="0"/>
                </a:cubicBezTo>
                <a:cubicBezTo>
                  <a:pt x="1623204" y="-6493"/>
                  <a:pt x="1850653" y="2517"/>
                  <a:pt x="2027709" y="0"/>
                </a:cubicBezTo>
                <a:cubicBezTo>
                  <a:pt x="2204765" y="-2517"/>
                  <a:pt x="2637246" y="23128"/>
                  <a:pt x="2800170" y="0"/>
                </a:cubicBezTo>
                <a:cubicBezTo>
                  <a:pt x="2963094" y="-23128"/>
                  <a:pt x="3277995" y="28321"/>
                  <a:pt x="3531249" y="0"/>
                </a:cubicBezTo>
                <a:cubicBezTo>
                  <a:pt x="3784503" y="-28321"/>
                  <a:pt x="3907714" y="2217"/>
                  <a:pt x="4138182" y="0"/>
                </a:cubicBezTo>
                <a:cubicBezTo>
                  <a:pt x="4159529" y="231995"/>
                  <a:pt x="4149486" y="407262"/>
                  <a:pt x="4138182" y="553998"/>
                </a:cubicBezTo>
                <a:cubicBezTo>
                  <a:pt x="4126878" y="700734"/>
                  <a:pt x="4144148" y="973815"/>
                  <a:pt x="4138182" y="1084912"/>
                </a:cubicBezTo>
                <a:cubicBezTo>
                  <a:pt x="4132216" y="1196009"/>
                  <a:pt x="4159616" y="1377088"/>
                  <a:pt x="4138182" y="1615827"/>
                </a:cubicBezTo>
                <a:cubicBezTo>
                  <a:pt x="4116748" y="1854566"/>
                  <a:pt x="4109337" y="2133880"/>
                  <a:pt x="4138182" y="2308324"/>
                </a:cubicBezTo>
                <a:cubicBezTo>
                  <a:pt x="3979969" y="2330050"/>
                  <a:pt x="3842399" y="2294307"/>
                  <a:pt x="3572630" y="2308324"/>
                </a:cubicBezTo>
                <a:cubicBezTo>
                  <a:pt x="3302861" y="2322341"/>
                  <a:pt x="3170713" y="2313379"/>
                  <a:pt x="2800170" y="2308324"/>
                </a:cubicBezTo>
                <a:cubicBezTo>
                  <a:pt x="2429627" y="2303269"/>
                  <a:pt x="2482656" y="2280837"/>
                  <a:pt x="2234618" y="2308324"/>
                </a:cubicBezTo>
                <a:cubicBezTo>
                  <a:pt x="1986580" y="2335811"/>
                  <a:pt x="1847129" y="2283985"/>
                  <a:pt x="1544921" y="2308324"/>
                </a:cubicBezTo>
                <a:cubicBezTo>
                  <a:pt x="1242713" y="2332663"/>
                  <a:pt x="1200493" y="2299697"/>
                  <a:pt x="979370" y="2308324"/>
                </a:cubicBezTo>
                <a:cubicBezTo>
                  <a:pt x="758247" y="2316951"/>
                  <a:pt x="214123" y="2296125"/>
                  <a:pt x="0" y="2308324"/>
                </a:cubicBezTo>
                <a:cubicBezTo>
                  <a:pt x="-385" y="2136250"/>
                  <a:pt x="8242" y="1852553"/>
                  <a:pt x="0" y="1685077"/>
                </a:cubicBezTo>
                <a:cubicBezTo>
                  <a:pt x="-8242" y="1517601"/>
                  <a:pt x="-25008" y="1323347"/>
                  <a:pt x="0" y="1131079"/>
                </a:cubicBezTo>
                <a:cubicBezTo>
                  <a:pt x="25008" y="938811"/>
                  <a:pt x="-742" y="795583"/>
                  <a:pt x="0" y="600164"/>
                </a:cubicBezTo>
                <a:cubicBezTo>
                  <a:pt x="742" y="404745"/>
                  <a:pt x="-18680" y="147267"/>
                  <a:pt x="0" y="0"/>
                </a:cubicBezTo>
                <a:close/>
              </a:path>
            </a:pathLst>
          </a:custGeom>
          <a:noFill/>
          <a:ln>
            <a:solidFill>
              <a:schemeClr val="tx1"/>
            </a:solidFill>
            <a:extLst>
              <a:ext uri="{C807C97D-BFC1-408E-A445-0C87EB9F89A2}">
                <ask:lineSketchStyleProps xmlns:ask="http://schemas.microsoft.com/office/drawing/2018/sketchyshapes" sd="1100333653">
                  <a:prstGeom prst="rect">
                    <a:avLst/>
                  </a:prstGeom>
                  <ask:type>
                    <ask:lineSketchFreehand/>
                  </ask:type>
                </ask:lineSketchStyleProps>
              </a:ext>
            </a:extLst>
          </a:ln>
        </p:spPr>
        <p:txBody>
          <a:bodyPr wrap="square" rtlCol="0">
            <a:spAutoFit/>
          </a:bodyPr>
          <a:lstStyle/>
          <a:p>
            <a:r>
              <a:rPr lang="en-US" dirty="0"/>
              <a:t>INPAS for whole-of-entity financial reporting. </a:t>
            </a:r>
          </a:p>
          <a:p>
            <a:r>
              <a:rPr lang="en-US" dirty="0"/>
              <a:t>≈ 300 pages</a:t>
            </a:r>
          </a:p>
          <a:p>
            <a:pPr marL="285750" indent="-285750">
              <a:buFont typeface="Wingdings" panose="05000000000000000000" pitchFamily="2" charset="2"/>
              <a:buChar char="ü"/>
            </a:pPr>
            <a:r>
              <a:rPr lang="en-US" dirty="0"/>
              <a:t>Principles based</a:t>
            </a:r>
          </a:p>
          <a:p>
            <a:pPr marL="285750" indent="-285750">
              <a:buFont typeface="Wingdings" panose="05000000000000000000" pitchFamily="2" charset="2"/>
              <a:buChar char="ü"/>
            </a:pPr>
            <a:r>
              <a:rPr lang="en-US" dirty="0"/>
              <a:t>Measurement</a:t>
            </a:r>
          </a:p>
          <a:p>
            <a:pPr marL="285750" indent="-285750">
              <a:buFont typeface="Wingdings" panose="05000000000000000000" pitchFamily="2" charset="2"/>
              <a:buChar char="ü"/>
            </a:pPr>
            <a:r>
              <a:rPr lang="en-US" dirty="0"/>
              <a:t>Recognition</a:t>
            </a:r>
          </a:p>
          <a:p>
            <a:pPr marL="285750" indent="-285750">
              <a:buFont typeface="Wingdings" panose="05000000000000000000" pitchFamily="2" charset="2"/>
              <a:buChar char="ü"/>
            </a:pPr>
            <a:r>
              <a:rPr lang="en-US" dirty="0"/>
              <a:t>Disclosure</a:t>
            </a:r>
          </a:p>
          <a:p>
            <a:pPr marL="285750" indent="-285750">
              <a:buFont typeface="Wingdings" panose="05000000000000000000" pitchFamily="2" charset="2"/>
              <a:buChar char="ü"/>
            </a:pPr>
            <a:r>
              <a:rPr lang="en-US" dirty="0"/>
              <a:t>Accompanying narrative report</a:t>
            </a:r>
          </a:p>
        </p:txBody>
      </p:sp>
      <p:sp>
        <p:nvSpPr>
          <p:cNvPr id="5" name="TextBox 4">
            <a:extLst>
              <a:ext uri="{FF2B5EF4-FFF2-40B4-BE49-F238E27FC236}">
                <a16:creationId xmlns:a16="http://schemas.microsoft.com/office/drawing/2014/main" id="{0A8C4FA3-5074-3118-F7FB-4B94C7A731EF}"/>
              </a:ext>
            </a:extLst>
          </p:cNvPr>
          <p:cNvSpPr txBox="1"/>
          <p:nvPr/>
        </p:nvSpPr>
        <p:spPr>
          <a:xfrm>
            <a:off x="7338847" y="3680087"/>
            <a:ext cx="4108024" cy="2862322"/>
          </a:xfrm>
          <a:custGeom>
            <a:avLst/>
            <a:gdLst>
              <a:gd name="connsiteX0" fmla="*/ 0 w 4108024"/>
              <a:gd name="connsiteY0" fmla="*/ 0 h 2862322"/>
              <a:gd name="connsiteX1" fmla="*/ 725751 w 4108024"/>
              <a:gd name="connsiteY1" fmla="*/ 0 h 2862322"/>
              <a:gd name="connsiteX2" fmla="*/ 1451502 w 4108024"/>
              <a:gd name="connsiteY2" fmla="*/ 0 h 2862322"/>
              <a:gd name="connsiteX3" fmla="*/ 2177253 w 4108024"/>
              <a:gd name="connsiteY3" fmla="*/ 0 h 2862322"/>
              <a:gd name="connsiteX4" fmla="*/ 2903004 w 4108024"/>
              <a:gd name="connsiteY4" fmla="*/ 0 h 2862322"/>
              <a:gd name="connsiteX5" fmla="*/ 4108024 w 4108024"/>
              <a:gd name="connsiteY5" fmla="*/ 0 h 2862322"/>
              <a:gd name="connsiteX6" fmla="*/ 4108024 w 4108024"/>
              <a:gd name="connsiteY6" fmla="*/ 486595 h 2862322"/>
              <a:gd name="connsiteX7" fmla="*/ 4108024 w 4108024"/>
              <a:gd name="connsiteY7" fmla="*/ 1116306 h 2862322"/>
              <a:gd name="connsiteX8" fmla="*/ 4108024 w 4108024"/>
              <a:gd name="connsiteY8" fmla="*/ 1717393 h 2862322"/>
              <a:gd name="connsiteX9" fmla="*/ 4108024 w 4108024"/>
              <a:gd name="connsiteY9" fmla="*/ 2289858 h 2862322"/>
              <a:gd name="connsiteX10" fmla="*/ 4108024 w 4108024"/>
              <a:gd name="connsiteY10" fmla="*/ 2862322 h 2862322"/>
              <a:gd name="connsiteX11" fmla="*/ 3382273 w 4108024"/>
              <a:gd name="connsiteY11" fmla="*/ 2862322 h 2862322"/>
              <a:gd name="connsiteX12" fmla="*/ 2820843 w 4108024"/>
              <a:gd name="connsiteY12" fmla="*/ 2862322 h 2862322"/>
              <a:gd name="connsiteX13" fmla="*/ 2177253 w 4108024"/>
              <a:gd name="connsiteY13" fmla="*/ 2862322 h 2862322"/>
              <a:gd name="connsiteX14" fmla="*/ 1615823 w 4108024"/>
              <a:gd name="connsiteY14" fmla="*/ 2862322 h 2862322"/>
              <a:gd name="connsiteX15" fmla="*/ 890072 w 4108024"/>
              <a:gd name="connsiteY15" fmla="*/ 2862322 h 2862322"/>
              <a:gd name="connsiteX16" fmla="*/ 0 w 4108024"/>
              <a:gd name="connsiteY16" fmla="*/ 2862322 h 2862322"/>
              <a:gd name="connsiteX17" fmla="*/ 0 w 4108024"/>
              <a:gd name="connsiteY17" fmla="*/ 2318481 h 2862322"/>
              <a:gd name="connsiteX18" fmla="*/ 0 w 4108024"/>
              <a:gd name="connsiteY18" fmla="*/ 1774640 h 2862322"/>
              <a:gd name="connsiteX19" fmla="*/ 0 w 4108024"/>
              <a:gd name="connsiteY19" fmla="*/ 1259422 h 2862322"/>
              <a:gd name="connsiteX20" fmla="*/ 0 w 4108024"/>
              <a:gd name="connsiteY20" fmla="*/ 658334 h 2862322"/>
              <a:gd name="connsiteX21" fmla="*/ 0 w 4108024"/>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8024" h="2862322" extrusionOk="0">
                <a:moveTo>
                  <a:pt x="0" y="0"/>
                </a:moveTo>
                <a:cubicBezTo>
                  <a:pt x="339372" y="31899"/>
                  <a:pt x="369718" y="-29347"/>
                  <a:pt x="725751" y="0"/>
                </a:cubicBezTo>
                <a:cubicBezTo>
                  <a:pt x="1081784" y="29347"/>
                  <a:pt x="1182743" y="-19730"/>
                  <a:pt x="1451502" y="0"/>
                </a:cubicBezTo>
                <a:cubicBezTo>
                  <a:pt x="1720261" y="19730"/>
                  <a:pt x="1963893" y="14743"/>
                  <a:pt x="2177253" y="0"/>
                </a:cubicBezTo>
                <a:cubicBezTo>
                  <a:pt x="2390613" y="-14743"/>
                  <a:pt x="2694872" y="-2581"/>
                  <a:pt x="2903004" y="0"/>
                </a:cubicBezTo>
                <a:cubicBezTo>
                  <a:pt x="3111136" y="2581"/>
                  <a:pt x="3733556" y="-57396"/>
                  <a:pt x="4108024" y="0"/>
                </a:cubicBezTo>
                <a:cubicBezTo>
                  <a:pt x="4098273" y="127586"/>
                  <a:pt x="4088741" y="287938"/>
                  <a:pt x="4108024" y="486595"/>
                </a:cubicBezTo>
                <a:cubicBezTo>
                  <a:pt x="4127307" y="685252"/>
                  <a:pt x="4108649" y="951297"/>
                  <a:pt x="4108024" y="1116306"/>
                </a:cubicBezTo>
                <a:cubicBezTo>
                  <a:pt x="4107399" y="1281315"/>
                  <a:pt x="4125151" y="1435739"/>
                  <a:pt x="4108024" y="1717393"/>
                </a:cubicBezTo>
                <a:cubicBezTo>
                  <a:pt x="4090897" y="1999047"/>
                  <a:pt x="4131145" y="2047093"/>
                  <a:pt x="4108024" y="2289858"/>
                </a:cubicBezTo>
                <a:cubicBezTo>
                  <a:pt x="4084903" y="2532623"/>
                  <a:pt x="4125942" y="2707053"/>
                  <a:pt x="4108024" y="2862322"/>
                </a:cubicBezTo>
                <a:cubicBezTo>
                  <a:pt x="3873407" y="2878427"/>
                  <a:pt x="3652756" y="2838171"/>
                  <a:pt x="3382273" y="2862322"/>
                </a:cubicBezTo>
                <a:cubicBezTo>
                  <a:pt x="3111790" y="2886473"/>
                  <a:pt x="3067375" y="2841603"/>
                  <a:pt x="2820843" y="2862322"/>
                </a:cubicBezTo>
                <a:cubicBezTo>
                  <a:pt x="2574311" y="2883042"/>
                  <a:pt x="2433024" y="2849782"/>
                  <a:pt x="2177253" y="2862322"/>
                </a:cubicBezTo>
                <a:cubicBezTo>
                  <a:pt x="1921482" y="2874863"/>
                  <a:pt x="1811492" y="2860217"/>
                  <a:pt x="1615823" y="2862322"/>
                </a:cubicBezTo>
                <a:cubicBezTo>
                  <a:pt x="1420154" y="2864428"/>
                  <a:pt x="1205971" y="2850329"/>
                  <a:pt x="890072" y="2862322"/>
                </a:cubicBezTo>
                <a:cubicBezTo>
                  <a:pt x="574173" y="2874315"/>
                  <a:pt x="374047" y="2825466"/>
                  <a:pt x="0" y="2862322"/>
                </a:cubicBezTo>
                <a:cubicBezTo>
                  <a:pt x="-10734" y="2689622"/>
                  <a:pt x="-17673" y="2470397"/>
                  <a:pt x="0" y="2318481"/>
                </a:cubicBezTo>
                <a:cubicBezTo>
                  <a:pt x="17673" y="2166565"/>
                  <a:pt x="-26410" y="2029789"/>
                  <a:pt x="0" y="1774640"/>
                </a:cubicBezTo>
                <a:cubicBezTo>
                  <a:pt x="26410" y="1519491"/>
                  <a:pt x="-18079" y="1508613"/>
                  <a:pt x="0" y="1259422"/>
                </a:cubicBezTo>
                <a:cubicBezTo>
                  <a:pt x="18079" y="1010231"/>
                  <a:pt x="-17452" y="853458"/>
                  <a:pt x="0" y="658334"/>
                </a:cubicBezTo>
                <a:cubicBezTo>
                  <a:pt x="17452" y="463210"/>
                  <a:pt x="29369" y="216315"/>
                  <a:pt x="0" y="0"/>
                </a:cubicBezTo>
                <a:close/>
              </a:path>
            </a:pathLst>
          </a:custGeom>
          <a:noFill/>
          <a:ln>
            <a:solidFill>
              <a:schemeClr val="tx1"/>
            </a:solidFill>
            <a:extLst>
              <a:ext uri="{C807C97D-BFC1-408E-A445-0C87EB9F89A2}">
                <ask:lineSketchStyleProps xmlns:ask="http://schemas.microsoft.com/office/drawing/2018/sketchyshapes" sd="3812796925">
                  <a:prstGeom prst="rect">
                    <a:avLst/>
                  </a:prstGeom>
                  <ask:type>
                    <ask:lineSketchFreehand/>
                  </ask:type>
                </ask:lineSketchStyleProps>
              </a:ext>
            </a:extLst>
          </a:ln>
        </p:spPr>
        <p:txBody>
          <a:bodyPr wrap="square" rtlCol="0">
            <a:spAutoFit/>
          </a:bodyPr>
          <a:lstStyle/>
          <a:p>
            <a:r>
              <a:rPr lang="en-US" dirty="0"/>
              <a:t>PG1 for Harmonized Grant </a:t>
            </a:r>
            <a:r>
              <a:rPr lang="en-US" dirty="0" err="1"/>
              <a:t>Geporting</a:t>
            </a:r>
            <a:endParaRPr lang="en-US" dirty="0"/>
          </a:p>
          <a:p>
            <a:endParaRPr lang="en-US" dirty="0"/>
          </a:p>
          <a:p>
            <a:r>
              <a:rPr lang="en-US" dirty="0"/>
              <a:t>≈ 8 pages</a:t>
            </a:r>
          </a:p>
          <a:p>
            <a:pPr marL="285750" indent="-285750">
              <a:buFont typeface="Wingdings" panose="05000000000000000000" pitchFamily="2" charset="2"/>
              <a:buChar char="ü"/>
            </a:pPr>
            <a:r>
              <a:rPr lang="en-US" dirty="0"/>
              <a:t>Rules based</a:t>
            </a:r>
          </a:p>
          <a:p>
            <a:pPr marL="285750" indent="-285750">
              <a:buFont typeface="Wingdings" panose="05000000000000000000" pitchFamily="2" charset="2"/>
              <a:buChar char="ü"/>
            </a:pPr>
            <a:r>
              <a:rPr lang="en-US" dirty="0"/>
              <a:t>Harmonized expenditure headings</a:t>
            </a:r>
          </a:p>
          <a:p>
            <a:pPr marL="285750" indent="-285750">
              <a:buFont typeface="Wingdings" panose="05000000000000000000" pitchFamily="2" charset="2"/>
              <a:buChar char="ü"/>
            </a:pPr>
            <a:r>
              <a:rPr lang="en-US" dirty="0"/>
              <a:t>Reconciliation to main audited accounts</a:t>
            </a:r>
          </a:p>
          <a:p>
            <a:pPr marL="285750" indent="-285750">
              <a:buFont typeface="Wingdings" panose="05000000000000000000" pitchFamily="2" charset="2"/>
              <a:buChar char="ü"/>
            </a:pPr>
            <a:r>
              <a:rPr lang="en-US" dirty="0"/>
              <a:t>Financial info only</a:t>
            </a:r>
          </a:p>
        </p:txBody>
      </p:sp>
    </p:spTree>
    <p:extLst>
      <p:ext uri="{BB962C8B-B14F-4D97-AF65-F5344CB8AC3E}">
        <p14:creationId xmlns:p14="http://schemas.microsoft.com/office/powerpoint/2010/main" val="1601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INPAS Theme">
  <a:themeElements>
    <a:clrScheme name="INPAS">
      <a:dk1>
        <a:srgbClr val="0C2C56"/>
      </a:dk1>
      <a:lt1>
        <a:sysClr val="window" lastClr="FFFFFF"/>
      </a:lt1>
      <a:dk2>
        <a:srgbClr val="56A548"/>
      </a:dk2>
      <a:lt2>
        <a:srgbClr val="E7E6E6"/>
      </a:lt2>
      <a:accent1>
        <a:srgbClr val="00616C"/>
      </a:accent1>
      <a:accent2>
        <a:srgbClr val="5AABB4"/>
      </a:accent2>
      <a:accent3>
        <a:srgbClr val="8DCFD6"/>
      </a:accent3>
      <a:accent4>
        <a:srgbClr val="9ED154"/>
      </a:accent4>
      <a:accent5>
        <a:srgbClr val="D8AD24"/>
      </a:accent5>
      <a:accent6>
        <a:srgbClr val="DF7A21"/>
      </a:accent6>
      <a:hlink>
        <a:srgbClr val="E14F1D"/>
      </a:hlink>
      <a:folHlink>
        <a:srgbClr val="954F72"/>
      </a:folHlink>
    </a:clrScheme>
    <a:fontScheme name="INPAS">
      <a:majorFont>
        <a:latin typeface="Work Sans SemiBold"/>
        <a:ea typeface=""/>
        <a:cs typeface=""/>
      </a:majorFont>
      <a:minorFont>
        <a:latin typeface="Work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PAS Theme" id="{7D6F792B-5A3A-417F-AC47-5CFB135C7D9C}" vid="{CFF9C702-E184-4C59-A2CE-B4F8369723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24CB7E008C64AB63DE8325827BE98" ma:contentTypeVersion="19" ma:contentTypeDescription="Create a new document." ma:contentTypeScope="" ma:versionID="2b61f5fa8db5c34a37cdafdfc7bafa6c">
  <xsd:schema xmlns:xsd="http://www.w3.org/2001/XMLSchema" xmlns:xs="http://www.w3.org/2001/XMLSchema" xmlns:p="http://schemas.microsoft.com/office/2006/metadata/properties" xmlns:ns2="b5622043-84c9-419c-8675-e1f96a728305" xmlns:ns3="f387e043-b8b7-437b-a681-ae3ddade6802" targetNamespace="http://schemas.microsoft.com/office/2006/metadata/properties" ma:root="true" ma:fieldsID="e2ce179bc13f42ed606bd60c232104be" ns2:_="" ns3:_="">
    <xsd:import namespace="b5622043-84c9-419c-8675-e1f96a728305"/>
    <xsd:import namespace="f387e043-b8b7-437b-a681-ae3ddade68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ke0e64bf28f24d0c8d14e5a9353d52d1"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22043-84c9-419c-8675-e1f96a728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c418c6-0798-4377-8484-e37f7a17df5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ke0e64bf28f24d0c8d14e5a9353d52d1" ma:index="23" nillable="true" ma:taxonomy="true" ma:internalName="ke0e64bf28f24d0c8d14e5a9353d52d1" ma:taxonomyFieldName="I_x0026_ITag" ma:displayName="I&amp;ITag" ma:default="" ma:fieldId="{4e0e64bf-28f2-4d0c-8d14-e5a9353d52d1}" ma:taxonomyMulti="true" ma:sspId="f9c418c6-0798-4377-8484-e37f7a17df59" ma:termSetId="daac9e54-36e4-4936-b519-12dc69d1cb32" ma:anchorId="00000000-0000-0000-0000-000000000000"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87e043-b8b7-437b-a681-ae3ddade68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b289e4d-c67e-44fe-af25-55bd927f95ab}" ma:internalName="TaxCatchAll" ma:showField="CatchAllData" ma:web="f387e043-b8b7-437b-a681-ae3ddade6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622043-84c9-419c-8675-e1f96a728305">
      <Terms xmlns="http://schemas.microsoft.com/office/infopath/2007/PartnerControls"/>
    </lcf76f155ced4ddcb4097134ff3c332f>
    <TaxCatchAll xmlns="f387e043-b8b7-437b-a681-ae3ddade6802" xsi:nil="true"/>
    <ke0e64bf28f24d0c8d14e5a9353d52d1 xmlns="b5622043-84c9-419c-8675-e1f96a728305">
      <Terms xmlns="http://schemas.microsoft.com/office/infopath/2007/PartnerControls"/>
    </ke0e64bf28f24d0c8d14e5a9353d52d1>
  </documentManagement>
</p:properties>
</file>

<file path=customXml/itemProps1.xml><?xml version="1.0" encoding="utf-8"?>
<ds:datastoreItem xmlns:ds="http://schemas.openxmlformats.org/officeDocument/2006/customXml" ds:itemID="{CA9100B0-858A-49A1-AC51-AE7AC11D29AC}"/>
</file>

<file path=customXml/itemProps2.xml><?xml version="1.0" encoding="utf-8"?>
<ds:datastoreItem xmlns:ds="http://schemas.openxmlformats.org/officeDocument/2006/customXml" ds:itemID="{B266DFF1-6CE3-407A-B022-D4CBF5CF0941}">
  <ds:schemaRefs>
    <ds:schemaRef ds:uri="http://schemas.microsoft.com/sharepoint/v3/contenttype/forms"/>
  </ds:schemaRefs>
</ds:datastoreItem>
</file>

<file path=customXml/itemProps3.xml><?xml version="1.0" encoding="utf-8"?>
<ds:datastoreItem xmlns:ds="http://schemas.openxmlformats.org/officeDocument/2006/customXml" ds:itemID="{F8CCBB7E-55C1-4B4A-8A12-AD63F07A5F50}">
  <ds:schemaRefs>
    <ds:schemaRef ds:uri="http://schemas.microsoft.com/office/2006/metadata/properties"/>
    <ds:schemaRef ds:uri="http://schemas.microsoft.com/office/2006/documentManagement/types"/>
    <ds:schemaRef ds:uri="428db414-6252-4492-8e90-0b4ad6a57d82"/>
    <ds:schemaRef ds:uri="http://schemas.openxmlformats.org/package/2006/metadata/core-properties"/>
    <ds:schemaRef ds:uri="http://purl.org/dc/dcmitype/"/>
    <ds:schemaRef ds:uri="http://www.w3.org/XML/1998/namespace"/>
    <ds:schemaRef ds:uri="http://purl.org/dc/terms/"/>
    <ds:schemaRef ds:uri="http://purl.org/dc/elements/1.1/"/>
    <ds:schemaRef ds:uri="http://schemas.microsoft.com/office/infopath/2007/PartnerControls"/>
    <ds:schemaRef ds:uri="f3f94ebc-aff1-4860-af53-1015c74a9789"/>
  </ds:schemaRefs>
</ds:datastoreItem>
</file>

<file path=docProps/app.xml><?xml version="1.0" encoding="utf-8"?>
<Properties xmlns="http://schemas.openxmlformats.org/officeDocument/2006/extended-properties" xmlns:vt="http://schemas.openxmlformats.org/officeDocument/2006/docPropsVTypes">
  <Template>INPAS Theme</Template>
  <TotalTime>25</TotalTime>
  <Words>1908</Words>
  <Application>Microsoft Office PowerPoint</Application>
  <PresentationFormat>Widescreen</PresentationFormat>
  <Paragraphs>426</Paragraphs>
  <Slides>28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Open Sans</vt:lpstr>
      <vt:lpstr>Open Sans Light</vt:lpstr>
      <vt:lpstr>Wingdings</vt:lpstr>
      <vt:lpstr>Work Sans</vt:lpstr>
      <vt:lpstr>Work Sans SemiBold</vt:lpstr>
      <vt:lpstr>INPAS Theme</vt:lpstr>
      <vt:lpstr>PowerPoint Presentation</vt:lpstr>
      <vt:lpstr>The problem Broken financial reporting system</vt:lpstr>
      <vt:lpstr>PowerPoint Presentation</vt:lpstr>
      <vt:lpstr>INPAS in a nutshell</vt:lpstr>
      <vt:lpstr>Completing the suite</vt:lpstr>
      <vt:lpstr>Value prop!</vt:lpstr>
      <vt:lpstr>Current situation</vt:lpstr>
      <vt:lpstr>Future with INPAS</vt:lpstr>
      <vt:lpstr>INPAS vs Practice Guide 1</vt:lpstr>
      <vt:lpstr>Practice Guide 1 in a nutshell</vt:lpstr>
      <vt:lpstr>Adopting Harmonized Grant Reporting</vt:lpstr>
      <vt:lpstr>Primary audience for INPAS</vt:lpstr>
      <vt:lpstr>Into the weeds  INPAS Practice Guide 1: Supplementary Statements for Grant Reporting</vt:lpstr>
      <vt:lpstr>PG1 Prescribed format 1</vt:lpstr>
      <vt:lpstr>PG1 Prescribed format 1</vt:lpstr>
      <vt:lpstr>PowerPoint Presentation</vt:lpstr>
      <vt:lpstr>Linkage to main audited accounts Movement in funds note</vt:lpstr>
      <vt:lpstr>Column options - donor</vt:lpstr>
      <vt:lpstr>Column options - periods</vt:lpstr>
      <vt:lpstr>Column options – funding source</vt:lpstr>
      <vt:lpstr>Core benefits of INPAS &amp; PG1</vt:lpstr>
      <vt:lpstr>Engagement around the world</vt:lpstr>
      <vt:lpstr>By the sector, for the sector</vt:lpstr>
      <vt:lpstr>Donor engagement</vt:lpstr>
      <vt:lpstr>Exposure Draft responses</vt:lpstr>
      <vt:lpstr>Identification and inclusion  with NGO Main Accounts</vt:lpstr>
      <vt:lpstr>Adoption sequencing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Jenna Thoretz</dc:creator>
  <cp:lastModifiedBy>Samantha Musoke</cp:lastModifiedBy>
  <cp:revision>2</cp:revision>
  <dcterms:created xsi:type="dcterms:W3CDTF">2025-03-02T12:31:46Z</dcterms:created>
  <dcterms:modified xsi:type="dcterms:W3CDTF">2025-04-24T08:55:17Z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0x0101004E324CB7E008C64AB63DE8325827BE98</vt:lpwstr>
  </property>
  <property fmtid="{D5CDD505-2E9C-101B-9397-08002B2CF9AE}" pid="3" name="MediaServiceImageTags">
    <vt:lpwstr/>
  </property>
  <property fmtid="{D5CDD505-2E9C-101B-9397-08002B2CF9AE}" pid="4" name="I_x0026_ITag">
    <vt:lpwstr/>
  </property>
  <property fmtid="{D5CDD505-2E9C-101B-9397-08002B2CF9AE}" pid="5" name="I&amp;ITag">
    <vt:lpwstr/>
  </property>
</Properties>
</file>