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02" r:id="rId5"/>
  </p:sldMasterIdLst>
  <p:notesMasterIdLst>
    <p:notesMasterId r:id="rId45"/>
  </p:notesMasterIdLst>
  <p:handoutMasterIdLst>
    <p:handoutMasterId r:id="rId46"/>
  </p:handoutMasterIdLst>
  <p:sldIdLst>
    <p:sldId id="259" r:id="rId6"/>
    <p:sldId id="262" r:id="rId7"/>
    <p:sldId id="263" r:id="rId8"/>
    <p:sldId id="294" r:id="rId9"/>
    <p:sldId id="266" r:id="rId10"/>
    <p:sldId id="264" r:id="rId11"/>
    <p:sldId id="268" r:id="rId12"/>
    <p:sldId id="265" r:id="rId13"/>
    <p:sldId id="295" r:id="rId14"/>
    <p:sldId id="282" r:id="rId15"/>
    <p:sldId id="271" r:id="rId16"/>
    <p:sldId id="296" r:id="rId17"/>
    <p:sldId id="276" r:id="rId18"/>
    <p:sldId id="274" r:id="rId19"/>
    <p:sldId id="275" r:id="rId20"/>
    <p:sldId id="273" r:id="rId21"/>
    <p:sldId id="270" r:id="rId22"/>
    <p:sldId id="279" r:id="rId23"/>
    <p:sldId id="280" r:id="rId24"/>
    <p:sldId id="297" r:id="rId25"/>
    <p:sldId id="272" r:id="rId26"/>
    <p:sldId id="278" r:id="rId27"/>
    <p:sldId id="298" r:id="rId28"/>
    <p:sldId id="269" r:id="rId29"/>
    <p:sldId id="283" r:id="rId30"/>
    <p:sldId id="277" r:id="rId31"/>
    <p:sldId id="285" r:id="rId32"/>
    <p:sldId id="287" r:id="rId33"/>
    <p:sldId id="286" r:id="rId34"/>
    <p:sldId id="288" r:id="rId35"/>
    <p:sldId id="289" r:id="rId36"/>
    <p:sldId id="290" r:id="rId37"/>
    <p:sldId id="291" r:id="rId38"/>
    <p:sldId id="292" r:id="rId39"/>
    <p:sldId id="299" r:id="rId40"/>
    <p:sldId id="267" r:id="rId41"/>
    <p:sldId id="281" r:id="rId42"/>
    <p:sldId id="300" r:id="rId43"/>
    <p:sldId id="29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9C4"/>
    <a:srgbClr val="F99D33"/>
    <a:srgbClr val="5F94CE"/>
    <a:srgbClr val="D29981"/>
    <a:srgbClr val="AC9981"/>
    <a:srgbClr val="BBC7B3"/>
    <a:srgbClr val="8FAC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EBE95-AF87-429C-A1A8-994099035983}" v="9" dt="2022-07-27T10:14:39.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4" autoAdjust="0"/>
    <p:restoredTop sz="94663"/>
  </p:normalViewPr>
  <p:slideViewPr>
    <p:cSldViewPr snapToGrid="0" snapToObjects="1">
      <p:cViewPr varScale="1">
        <p:scale>
          <a:sx n="80" d="100"/>
          <a:sy n="80" d="100"/>
        </p:scale>
        <p:origin x="1146" y="96"/>
      </p:cViewPr>
      <p:guideLst/>
    </p:cSldViewPr>
  </p:slideViewPr>
  <p:notesTextViewPr>
    <p:cViewPr>
      <p:scale>
        <a:sx n="1" d="1"/>
        <a:sy n="1" d="1"/>
      </p:scale>
      <p:origin x="0" y="0"/>
    </p:cViewPr>
  </p:notesTextViewPr>
  <p:notesViewPr>
    <p:cSldViewPr snapToGrid="0" snapToObjects="1" showGuides="1">
      <p:cViewPr varScale="1">
        <p:scale>
          <a:sx n="135" d="100"/>
          <a:sy n="135" d="100"/>
        </p:scale>
        <p:origin x="44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usoke" userId="a5948115-a7c1-4629-9e4f-d2a533140cd7" providerId="ADAL" clId="{F8CEBE95-AF87-429C-A1A8-994099035983}"/>
    <pc:docChg chg="custSel modSld">
      <pc:chgData name="Samantha Musoke" userId="a5948115-a7c1-4629-9e4f-d2a533140cd7" providerId="ADAL" clId="{F8CEBE95-AF87-429C-A1A8-994099035983}" dt="2022-07-27T10:14:39.329" v="8" actId="404"/>
      <pc:docMkLst>
        <pc:docMk/>
      </pc:docMkLst>
      <pc:sldChg chg="modSp mod">
        <pc:chgData name="Samantha Musoke" userId="a5948115-a7c1-4629-9e4f-d2a533140cd7" providerId="ADAL" clId="{F8CEBE95-AF87-429C-A1A8-994099035983}" dt="2022-07-27T10:14:39.329" v="8" actId="404"/>
        <pc:sldMkLst>
          <pc:docMk/>
          <pc:sldMk cId="2918062094" sldId="267"/>
        </pc:sldMkLst>
        <pc:spChg chg="mod">
          <ac:chgData name="Samantha Musoke" userId="a5948115-a7c1-4629-9e4f-d2a533140cd7" providerId="ADAL" clId="{F8CEBE95-AF87-429C-A1A8-994099035983}" dt="2022-07-27T10:14:39.329" v="8" actId="404"/>
          <ac:spMkLst>
            <pc:docMk/>
            <pc:sldMk cId="2918062094" sldId="267"/>
            <ac:spMk id="5" creationId="{0E94656B-CAF0-4F9E-B5E0-7E955B028BE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476AF-B6DC-4E00-94F6-64F22EBF11C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FBAB4691-6153-4A03-9CD7-03E397E0F539}">
      <dgm:prSet phldrT="[Text]"/>
      <dgm:spPr>
        <a:solidFill>
          <a:schemeClr val="accent3"/>
        </a:solidFill>
      </dgm:spPr>
      <dgm:t>
        <a:bodyPr/>
        <a:lstStyle/>
        <a:p>
          <a:r>
            <a:rPr lang="en-GB" dirty="0"/>
            <a:t>Useful information</a:t>
          </a:r>
        </a:p>
      </dgm:t>
    </dgm:pt>
    <dgm:pt modelId="{116F4E0B-7D60-4DF8-93A9-BFE318F75672}" type="parTrans" cxnId="{6B0299EA-1120-4236-A4C7-AAAF596D1D72}">
      <dgm:prSet/>
      <dgm:spPr/>
      <dgm:t>
        <a:bodyPr/>
        <a:lstStyle/>
        <a:p>
          <a:endParaRPr lang="en-GB"/>
        </a:p>
      </dgm:t>
    </dgm:pt>
    <dgm:pt modelId="{6215B5AB-4241-4797-8805-EFD6ECE417A0}" type="sibTrans" cxnId="{6B0299EA-1120-4236-A4C7-AAAF596D1D72}">
      <dgm:prSet/>
      <dgm:spPr/>
      <dgm:t>
        <a:bodyPr/>
        <a:lstStyle/>
        <a:p>
          <a:endParaRPr lang="en-GB"/>
        </a:p>
      </dgm:t>
    </dgm:pt>
    <dgm:pt modelId="{FBBDC9F0-C575-41D3-B556-E3E263472D83}">
      <dgm:prSet phldrT="[Text]"/>
      <dgm:spPr>
        <a:solidFill>
          <a:schemeClr val="accent3"/>
        </a:solidFill>
      </dgm:spPr>
      <dgm:t>
        <a:bodyPr/>
        <a:lstStyle/>
        <a:p>
          <a:r>
            <a:rPr lang="en-GB" dirty="0"/>
            <a:t>Internal and external users</a:t>
          </a:r>
        </a:p>
      </dgm:t>
    </dgm:pt>
    <dgm:pt modelId="{42FEC6A6-B403-47A3-90E9-91E8C654B19B}" type="parTrans" cxnId="{D8404536-EDFD-4E8D-B943-F5BC95B61072}">
      <dgm:prSet/>
      <dgm:spPr/>
      <dgm:t>
        <a:bodyPr/>
        <a:lstStyle/>
        <a:p>
          <a:endParaRPr lang="en-GB"/>
        </a:p>
      </dgm:t>
    </dgm:pt>
    <dgm:pt modelId="{11F50583-F88F-4518-B747-93F4C6199F55}" type="sibTrans" cxnId="{D8404536-EDFD-4E8D-B943-F5BC95B61072}">
      <dgm:prSet/>
      <dgm:spPr/>
      <dgm:t>
        <a:bodyPr/>
        <a:lstStyle/>
        <a:p>
          <a:endParaRPr lang="en-GB"/>
        </a:p>
      </dgm:t>
    </dgm:pt>
    <dgm:pt modelId="{09653B72-3CE3-4910-B5CC-399A2E1F1FD0}">
      <dgm:prSet phldrT="[Text]"/>
      <dgm:spPr>
        <a:solidFill>
          <a:schemeClr val="accent3"/>
        </a:solidFill>
      </dgm:spPr>
      <dgm:t>
        <a:bodyPr/>
        <a:lstStyle/>
        <a:p>
          <a:r>
            <a:rPr lang="en-GB" dirty="0"/>
            <a:t>Decision making and accountability</a:t>
          </a:r>
        </a:p>
      </dgm:t>
    </dgm:pt>
    <dgm:pt modelId="{86DBF19A-98DE-4E92-98A4-533B88978582}" type="parTrans" cxnId="{0C490F57-8FD8-44BF-9945-E655497832DA}">
      <dgm:prSet/>
      <dgm:spPr/>
      <dgm:t>
        <a:bodyPr/>
        <a:lstStyle/>
        <a:p>
          <a:endParaRPr lang="en-GB"/>
        </a:p>
      </dgm:t>
    </dgm:pt>
    <dgm:pt modelId="{10C97CED-266B-4E08-B697-E7937C32412D}" type="sibTrans" cxnId="{0C490F57-8FD8-44BF-9945-E655497832DA}">
      <dgm:prSet/>
      <dgm:spPr/>
      <dgm:t>
        <a:bodyPr/>
        <a:lstStyle/>
        <a:p>
          <a:endParaRPr lang="en-GB"/>
        </a:p>
      </dgm:t>
    </dgm:pt>
    <dgm:pt modelId="{51834CEE-EA1D-4A60-BA4D-D2AE43164650}">
      <dgm:prSet phldrT="[Text]"/>
      <dgm:spPr>
        <a:solidFill>
          <a:schemeClr val="accent3"/>
        </a:solidFill>
      </dgm:spPr>
      <dgm:t>
        <a:bodyPr/>
        <a:lstStyle/>
        <a:p>
          <a:r>
            <a:rPr lang="en-GB" dirty="0"/>
            <a:t>Control</a:t>
          </a:r>
        </a:p>
      </dgm:t>
    </dgm:pt>
    <dgm:pt modelId="{5FE5858C-8F20-4E31-B8D6-DCB462EC8A40}" type="parTrans" cxnId="{14FFCDF7-BFC2-445B-8981-9BD8B7EDDD5B}">
      <dgm:prSet/>
      <dgm:spPr/>
      <dgm:t>
        <a:bodyPr/>
        <a:lstStyle/>
        <a:p>
          <a:endParaRPr lang="en-GB"/>
        </a:p>
      </dgm:t>
    </dgm:pt>
    <dgm:pt modelId="{A9A039FC-2C84-4BFD-A3CE-9AE87E37B876}" type="sibTrans" cxnId="{14FFCDF7-BFC2-445B-8981-9BD8B7EDDD5B}">
      <dgm:prSet/>
      <dgm:spPr/>
      <dgm:t>
        <a:bodyPr/>
        <a:lstStyle/>
        <a:p>
          <a:endParaRPr lang="en-GB"/>
        </a:p>
      </dgm:t>
    </dgm:pt>
    <dgm:pt modelId="{4178B762-1BE7-4B16-BD13-CA36D646232F}">
      <dgm:prSet phldrT="[Text]"/>
      <dgm:spPr>
        <a:solidFill>
          <a:schemeClr val="accent3"/>
        </a:solidFill>
      </dgm:spPr>
      <dgm:t>
        <a:bodyPr/>
        <a:lstStyle/>
        <a:p>
          <a:r>
            <a:rPr lang="en-GB" dirty="0"/>
            <a:t>Use accounting practice</a:t>
          </a:r>
        </a:p>
      </dgm:t>
    </dgm:pt>
    <dgm:pt modelId="{E07D7CE1-93F3-4942-ADBF-834236F46C96}" type="parTrans" cxnId="{1E063ED3-A693-463C-A0B8-39BBDA67635C}">
      <dgm:prSet/>
      <dgm:spPr/>
      <dgm:t>
        <a:bodyPr/>
        <a:lstStyle/>
        <a:p>
          <a:endParaRPr lang="en-GB"/>
        </a:p>
      </dgm:t>
    </dgm:pt>
    <dgm:pt modelId="{EA4064F5-4555-4D12-8F3B-5CB1447CC6E6}" type="sibTrans" cxnId="{1E063ED3-A693-463C-A0B8-39BBDA67635C}">
      <dgm:prSet/>
      <dgm:spPr/>
      <dgm:t>
        <a:bodyPr/>
        <a:lstStyle/>
        <a:p>
          <a:endParaRPr lang="en-GB"/>
        </a:p>
      </dgm:t>
    </dgm:pt>
    <dgm:pt modelId="{8B811364-7077-4831-95E9-560A1F9CEE0B}">
      <dgm:prSet phldrT="[Text]"/>
      <dgm:spPr>
        <a:solidFill>
          <a:schemeClr val="accent3"/>
        </a:solidFill>
      </dgm:spPr>
      <dgm:t>
        <a:bodyPr/>
        <a:lstStyle/>
        <a:p>
          <a:r>
            <a:rPr lang="en-GB" dirty="0"/>
            <a:t>Part of effective internal control</a:t>
          </a:r>
        </a:p>
      </dgm:t>
    </dgm:pt>
    <dgm:pt modelId="{46AAC00E-17B7-4614-AC47-F52859152DB5}" type="parTrans" cxnId="{F8BF210E-549B-4D5A-A053-7992F3E12EEE}">
      <dgm:prSet/>
      <dgm:spPr/>
      <dgm:t>
        <a:bodyPr/>
        <a:lstStyle/>
        <a:p>
          <a:endParaRPr lang="en-GB"/>
        </a:p>
      </dgm:t>
    </dgm:pt>
    <dgm:pt modelId="{FF5A73B3-5527-411F-A522-D19EF71C1333}" type="sibTrans" cxnId="{F8BF210E-549B-4D5A-A053-7992F3E12EEE}">
      <dgm:prSet/>
      <dgm:spPr/>
      <dgm:t>
        <a:bodyPr/>
        <a:lstStyle/>
        <a:p>
          <a:endParaRPr lang="en-GB"/>
        </a:p>
      </dgm:t>
    </dgm:pt>
    <dgm:pt modelId="{FA6CB372-5FFC-453D-A987-CC156203D00E}">
      <dgm:prSet phldrT="[Text]"/>
      <dgm:spPr>
        <a:solidFill>
          <a:schemeClr val="accent3"/>
        </a:solidFill>
      </dgm:spPr>
      <dgm:t>
        <a:bodyPr/>
        <a:lstStyle/>
        <a:p>
          <a:r>
            <a:rPr lang="en-GB" dirty="0"/>
            <a:t>Maximise income</a:t>
          </a:r>
        </a:p>
      </dgm:t>
    </dgm:pt>
    <dgm:pt modelId="{5D3606A3-F39D-450F-9FB2-0109326D8FDB}" type="parTrans" cxnId="{D2E6A28F-0DED-4485-ABD3-0CB54E2173DD}">
      <dgm:prSet/>
      <dgm:spPr/>
      <dgm:t>
        <a:bodyPr/>
        <a:lstStyle/>
        <a:p>
          <a:endParaRPr lang="en-GB"/>
        </a:p>
      </dgm:t>
    </dgm:pt>
    <dgm:pt modelId="{56AE4EDE-FB82-4422-A732-B5BFF5962DE0}" type="sibTrans" cxnId="{D2E6A28F-0DED-4485-ABD3-0CB54E2173DD}">
      <dgm:prSet/>
      <dgm:spPr/>
      <dgm:t>
        <a:bodyPr/>
        <a:lstStyle/>
        <a:p>
          <a:endParaRPr lang="en-GB"/>
        </a:p>
      </dgm:t>
    </dgm:pt>
    <dgm:pt modelId="{1A34A1BE-4AE4-4912-8B0B-2CF45AF3E12B}">
      <dgm:prSet phldrT="[Text]"/>
      <dgm:spPr>
        <a:solidFill>
          <a:schemeClr val="accent3"/>
        </a:solidFill>
      </dgm:spPr>
      <dgm:t>
        <a:bodyPr/>
        <a:lstStyle/>
        <a:p>
          <a:r>
            <a:rPr lang="en-GB" dirty="0"/>
            <a:t>Recover all project costs (including indirect) </a:t>
          </a:r>
        </a:p>
      </dgm:t>
    </dgm:pt>
    <dgm:pt modelId="{8DC73360-B9A0-4C8E-A782-B7A304A82A04}" type="parTrans" cxnId="{618A0BE3-D82E-41C1-8B6C-F5B7A262138A}">
      <dgm:prSet/>
      <dgm:spPr/>
      <dgm:t>
        <a:bodyPr/>
        <a:lstStyle/>
        <a:p>
          <a:endParaRPr lang="en-GB"/>
        </a:p>
      </dgm:t>
    </dgm:pt>
    <dgm:pt modelId="{69EECE0D-B37C-46FF-A9A0-BE3DCDD5C1D2}" type="sibTrans" cxnId="{618A0BE3-D82E-41C1-8B6C-F5B7A262138A}">
      <dgm:prSet/>
      <dgm:spPr/>
      <dgm:t>
        <a:bodyPr/>
        <a:lstStyle/>
        <a:p>
          <a:endParaRPr lang="en-GB"/>
        </a:p>
      </dgm:t>
    </dgm:pt>
    <dgm:pt modelId="{86F23583-71F0-4790-85BF-C05A0B9602AC}">
      <dgm:prSet phldrT="[Text]"/>
      <dgm:spPr>
        <a:solidFill>
          <a:schemeClr val="accent3"/>
        </a:solidFill>
      </dgm:spPr>
      <dgm:t>
        <a:bodyPr/>
        <a:lstStyle/>
        <a:p>
          <a:r>
            <a:rPr lang="en-GB" dirty="0"/>
            <a:t>From project funders</a:t>
          </a:r>
        </a:p>
      </dgm:t>
    </dgm:pt>
    <dgm:pt modelId="{7F7012E2-DDD6-4670-8A5F-BE5548119D45}" type="parTrans" cxnId="{9F842EEC-D4D6-4638-B663-CF6B6EED6E18}">
      <dgm:prSet/>
      <dgm:spPr/>
      <dgm:t>
        <a:bodyPr/>
        <a:lstStyle/>
        <a:p>
          <a:endParaRPr lang="en-GB"/>
        </a:p>
      </dgm:t>
    </dgm:pt>
    <dgm:pt modelId="{1A30BA1A-D59B-4CF0-8FF8-93A390B38A84}" type="sibTrans" cxnId="{9F842EEC-D4D6-4638-B663-CF6B6EED6E18}">
      <dgm:prSet/>
      <dgm:spPr/>
      <dgm:t>
        <a:bodyPr/>
        <a:lstStyle/>
        <a:p>
          <a:endParaRPr lang="en-GB"/>
        </a:p>
      </dgm:t>
    </dgm:pt>
    <dgm:pt modelId="{FDFF011E-0C2C-4D65-9CDE-C82252E56810}" type="pres">
      <dgm:prSet presAssocID="{047476AF-B6DC-4E00-94F6-64F22EBF11CA}" presName="linear" presStyleCnt="0">
        <dgm:presLayoutVars>
          <dgm:dir/>
          <dgm:resizeHandles val="exact"/>
        </dgm:presLayoutVars>
      </dgm:prSet>
      <dgm:spPr/>
    </dgm:pt>
    <dgm:pt modelId="{75CA0ED9-BF7B-482C-BD61-51A9F533B97E}" type="pres">
      <dgm:prSet presAssocID="{FBAB4691-6153-4A03-9CD7-03E397E0F539}" presName="comp" presStyleCnt="0"/>
      <dgm:spPr/>
    </dgm:pt>
    <dgm:pt modelId="{BA3FF32B-3E71-4445-9FF0-A62296A7F38D}" type="pres">
      <dgm:prSet presAssocID="{FBAB4691-6153-4A03-9CD7-03E397E0F539}" presName="box" presStyleLbl="node1" presStyleIdx="0" presStyleCnt="3" custLinFactNeighborX="-84269"/>
      <dgm:spPr/>
    </dgm:pt>
    <dgm:pt modelId="{EE01DAF5-4115-472F-85F1-99A25BF9D7E1}" type="pres">
      <dgm:prSet presAssocID="{FBAB4691-6153-4A03-9CD7-03E397E0F539}" presName="img" presStyleLbl="fgImgPlace1" presStyleIdx="0" presStyleCnt="3" custScaleX="850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Handshake"/>
        </a:ext>
      </dgm:extLst>
    </dgm:pt>
    <dgm:pt modelId="{0094FF3F-2C05-49A7-BE75-E0A80D52F88A}" type="pres">
      <dgm:prSet presAssocID="{FBAB4691-6153-4A03-9CD7-03E397E0F539}" presName="text" presStyleLbl="node1" presStyleIdx="0" presStyleCnt="3">
        <dgm:presLayoutVars>
          <dgm:bulletEnabled val="1"/>
        </dgm:presLayoutVars>
      </dgm:prSet>
      <dgm:spPr/>
    </dgm:pt>
    <dgm:pt modelId="{112DABE0-8CE5-4910-9878-23008BB49126}" type="pres">
      <dgm:prSet presAssocID="{6215B5AB-4241-4797-8805-EFD6ECE417A0}" presName="spacer" presStyleCnt="0"/>
      <dgm:spPr/>
    </dgm:pt>
    <dgm:pt modelId="{1B6BEBF5-8F91-4778-BA73-AA0AD4341C94}" type="pres">
      <dgm:prSet presAssocID="{51834CEE-EA1D-4A60-BA4D-D2AE43164650}" presName="comp" presStyleCnt="0"/>
      <dgm:spPr/>
    </dgm:pt>
    <dgm:pt modelId="{43821A71-F5D0-4648-BC44-24F27CB08C3B}" type="pres">
      <dgm:prSet presAssocID="{51834CEE-EA1D-4A60-BA4D-D2AE43164650}" presName="box" presStyleLbl="node1" presStyleIdx="1" presStyleCnt="3"/>
      <dgm:spPr/>
    </dgm:pt>
    <dgm:pt modelId="{91929E41-AB46-4450-8A6D-A461854E9900}" type="pres">
      <dgm:prSet presAssocID="{51834CEE-EA1D-4A60-BA4D-D2AE43164650}" presName="img" presStyleLbl="fgImgPlace1" presStyleIdx="1" presStyleCnt="3" custScaleX="83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dgm:spPr>
      <dgm:extLst>
        <a:ext uri="{E40237B7-FDA0-4F09-8148-C483321AD2D9}">
          <dgm14:cNvPr xmlns:dgm14="http://schemas.microsoft.com/office/drawing/2010/diagram" id="0" name="" descr="Stop sign"/>
        </a:ext>
      </dgm:extLst>
    </dgm:pt>
    <dgm:pt modelId="{6C2EF2DE-702E-458C-AB3A-DCC2E3C7BD59}" type="pres">
      <dgm:prSet presAssocID="{51834CEE-EA1D-4A60-BA4D-D2AE43164650}" presName="text" presStyleLbl="node1" presStyleIdx="1" presStyleCnt="3">
        <dgm:presLayoutVars>
          <dgm:bulletEnabled val="1"/>
        </dgm:presLayoutVars>
      </dgm:prSet>
      <dgm:spPr/>
    </dgm:pt>
    <dgm:pt modelId="{780D4DF6-2E01-4636-9980-C3195B98C1C0}" type="pres">
      <dgm:prSet presAssocID="{A9A039FC-2C84-4BFD-A3CE-9AE87E37B876}" presName="spacer" presStyleCnt="0"/>
      <dgm:spPr/>
    </dgm:pt>
    <dgm:pt modelId="{449F7AA0-371E-4513-96AD-BF942240D6A9}" type="pres">
      <dgm:prSet presAssocID="{FA6CB372-5FFC-453D-A987-CC156203D00E}" presName="comp" presStyleCnt="0"/>
      <dgm:spPr/>
    </dgm:pt>
    <dgm:pt modelId="{B0CA3EF7-8610-45EF-8FDF-1E7D7F5DF8CE}" type="pres">
      <dgm:prSet presAssocID="{FA6CB372-5FFC-453D-A987-CC156203D00E}" presName="box" presStyleLbl="node1" presStyleIdx="2" presStyleCnt="3"/>
      <dgm:spPr/>
    </dgm:pt>
    <dgm:pt modelId="{2F50FB8F-C048-4927-90A4-F173CE866505}" type="pres">
      <dgm:prSet presAssocID="{FA6CB372-5FFC-453D-A987-CC156203D00E}" presName="img" presStyleLbl="fgImgPlace1" presStyleIdx="2" presStyleCnt="3" custScaleX="8826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dgm:spPr>
      <dgm:extLst>
        <a:ext uri="{E40237B7-FDA0-4F09-8148-C483321AD2D9}">
          <dgm14:cNvPr xmlns:dgm14="http://schemas.microsoft.com/office/drawing/2010/diagram" id="0" name="" descr="Money"/>
        </a:ext>
      </dgm:extLst>
    </dgm:pt>
    <dgm:pt modelId="{BA5EFC92-98F4-4862-A468-A685C9ACC268}" type="pres">
      <dgm:prSet presAssocID="{FA6CB372-5FFC-453D-A987-CC156203D00E}" presName="text" presStyleLbl="node1" presStyleIdx="2" presStyleCnt="3">
        <dgm:presLayoutVars>
          <dgm:bulletEnabled val="1"/>
        </dgm:presLayoutVars>
      </dgm:prSet>
      <dgm:spPr/>
    </dgm:pt>
  </dgm:ptLst>
  <dgm:cxnLst>
    <dgm:cxn modelId="{F8BF210E-549B-4D5A-A053-7992F3E12EEE}" srcId="{51834CEE-EA1D-4A60-BA4D-D2AE43164650}" destId="{8B811364-7077-4831-95E9-560A1F9CEE0B}" srcOrd="1" destOrd="0" parTransId="{46AAC00E-17B7-4614-AC47-F52859152DB5}" sibTransId="{FF5A73B3-5527-411F-A522-D19EF71C1333}"/>
    <dgm:cxn modelId="{99A1F814-10FC-4471-A797-6A0043D6588F}" type="presOf" srcId="{09653B72-3CE3-4910-B5CC-399A2E1F1FD0}" destId="{0094FF3F-2C05-49A7-BE75-E0A80D52F88A}" srcOrd="1" destOrd="2" presId="urn:microsoft.com/office/officeart/2005/8/layout/vList4"/>
    <dgm:cxn modelId="{0332842D-ABB9-4DEE-B979-70816519856E}" type="presOf" srcId="{FA6CB372-5FFC-453D-A987-CC156203D00E}" destId="{BA5EFC92-98F4-4862-A468-A685C9ACC268}" srcOrd="1" destOrd="0" presId="urn:microsoft.com/office/officeart/2005/8/layout/vList4"/>
    <dgm:cxn modelId="{D8404536-EDFD-4E8D-B943-F5BC95B61072}" srcId="{FBAB4691-6153-4A03-9CD7-03E397E0F539}" destId="{FBBDC9F0-C575-41D3-B556-E3E263472D83}" srcOrd="0" destOrd="0" parTransId="{42FEC6A6-B403-47A3-90E9-91E8C654B19B}" sibTransId="{11F50583-F88F-4518-B747-93F4C6199F55}"/>
    <dgm:cxn modelId="{B43BFC37-D36A-485C-8692-AB710B44DC5F}" type="presOf" srcId="{8B811364-7077-4831-95E9-560A1F9CEE0B}" destId="{6C2EF2DE-702E-458C-AB3A-DCC2E3C7BD59}" srcOrd="1" destOrd="2" presId="urn:microsoft.com/office/officeart/2005/8/layout/vList4"/>
    <dgm:cxn modelId="{27C1CB42-80FC-457A-9309-2FEC6DA05769}" type="presOf" srcId="{09653B72-3CE3-4910-B5CC-399A2E1F1FD0}" destId="{BA3FF32B-3E71-4445-9FF0-A62296A7F38D}" srcOrd="0" destOrd="2" presId="urn:microsoft.com/office/officeart/2005/8/layout/vList4"/>
    <dgm:cxn modelId="{015E976E-EB08-4C88-8AA0-D0EDACF8B9C8}" type="presOf" srcId="{86F23583-71F0-4790-85BF-C05A0B9602AC}" destId="{B0CA3EF7-8610-45EF-8FDF-1E7D7F5DF8CE}" srcOrd="0" destOrd="2" presId="urn:microsoft.com/office/officeart/2005/8/layout/vList4"/>
    <dgm:cxn modelId="{43ADAD51-B374-48A8-BFE5-F54A988A54CB}" type="presOf" srcId="{FBBDC9F0-C575-41D3-B556-E3E263472D83}" destId="{0094FF3F-2C05-49A7-BE75-E0A80D52F88A}" srcOrd="1" destOrd="1" presId="urn:microsoft.com/office/officeart/2005/8/layout/vList4"/>
    <dgm:cxn modelId="{A766B773-2712-4D69-B236-05D3365E413D}" type="presOf" srcId="{4178B762-1BE7-4B16-BD13-CA36D646232F}" destId="{43821A71-F5D0-4648-BC44-24F27CB08C3B}" srcOrd="0" destOrd="1" presId="urn:microsoft.com/office/officeart/2005/8/layout/vList4"/>
    <dgm:cxn modelId="{4E8C7875-6539-4028-AC3B-8BF94FF9B8ED}" type="presOf" srcId="{4178B762-1BE7-4B16-BD13-CA36D646232F}" destId="{6C2EF2DE-702E-458C-AB3A-DCC2E3C7BD59}" srcOrd="1" destOrd="1" presId="urn:microsoft.com/office/officeart/2005/8/layout/vList4"/>
    <dgm:cxn modelId="{0C490F57-8FD8-44BF-9945-E655497832DA}" srcId="{FBAB4691-6153-4A03-9CD7-03E397E0F539}" destId="{09653B72-3CE3-4910-B5CC-399A2E1F1FD0}" srcOrd="1" destOrd="0" parTransId="{86DBF19A-98DE-4E92-98A4-533B88978582}" sibTransId="{10C97CED-266B-4E08-B697-E7937C32412D}"/>
    <dgm:cxn modelId="{9F85B05A-008C-4ABE-AAD1-D861E3A340B6}" type="presOf" srcId="{047476AF-B6DC-4E00-94F6-64F22EBF11CA}" destId="{FDFF011E-0C2C-4D65-9CDE-C82252E56810}" srcOrd="0" destOrd="0" presId="urn:microsoft.com/office/officeart/2005/8/layout/vList4"/>
    <dgm:cxn modelId="{3D5A2584-A269-4B1F-AE76-9BFF3EF6399C}" type="presOf" srcId="{1A34A1BE-4AE4-4912-8B0B-2CF45AF3E12B}" destId="{BA5EFC92-98F4-4862-A468-A685C9ACC268}" srcOrd="1" destOrd="1" presId="urn:microsoft.com/office/officeart/2005/8/layout/vList4"/>
    <dgm:cxn modelId="{41D4BF8C-1A49-4EC0-8C47-67475B8C0180}" type="presOf" srcId="{FA6CB372-5FFC-453D-A987-CC156203D00E}" destId="{B0CA3EF7-8610-45EF-8FDF-1E7D7F5DF8CE}" srcOrd="0" destOrd="0" presId="urn:microsoft.com/office/officeart/2005/8/layout/vList4"/>
    <dgm:cxn modelId="{B8A9728D-6269-4713-85BA-1D3E71212AC4}" type="presOf" srcId="{51834CEE-EA1D-4A60-BA4D-D2AE43164650}" destId="{6C2EF2DE-702E-458C-AB3A-DCC2E3C7BD59}" srcOrd="1" destOrd="0" presId="urn:microsoft.com/office/officeart/2005/8/layout/vList4"/>
    <dgm:cxn modelId="{D2E6A28F-0DED-4485-ABD3-0CB54E2173DD}" srcId="{047476AF-B6DC-4E00-94F6-64F22EBF11CA}" destId="{FA6CB372-5FFC-453D-A987-CC156203D00E}" srcOrd="2" destOrd="0" parTransId="{5D3606A3-F39D-450F-9FB2-0109326D8FDB}" sibTransId="{56AE4EDE-FB82-4422-A732-B5BFF5962DE0}"/>
    <dgm:cxn modelId="{FCE759AF-CC99-4E30-8199-C45F33C0F049}" type="presOf" srcId="{51834CEE-EA1D-4A60-BA4D-D2AE43164650}" destId="{43821A71-F5D0-4648-BC44-24F27CB08C3B}" srcOrd="0" destOrd="0" presId="urn:microsoft.com/office/officeart/2005/8/layout/vList4"/>
    <dgm:cxn modelId="{BC45ACB0-D894-4371-96FC-3DC5E868C5AA}" type="presOf" srcId="{8B811364-7077-4831-95E9-560A1F9CEE0B}" destId="{43821A71-F5D0-4648-BC44-24F27CB08C3B}" srcOrd="0" destOrd="2" presId="urn:microsoft.com/office/officeart/2005/8/layout/vList4"/>
    <dgm:cxn modelId="{1D3AF0C9-17EA-4E68-A47C-4C53526A020E}" type="presOf" srcId="{FBAB4691-6153-4A03-9CD7-03E397E0F539}" destId="{BA3FF32B-3E71-4445-9FF0-A62296A7F38D}" srcOrd="0" destOrd="0" presId="urn:microsoft.com/office/officeart/2005/8/layout/vList4"/>
    <dgm:cxn modelId="{1E063ED3-A693-463C-A0B8-39BBDA67635C}" srcId="{51834CEE-EA1D-4A60-BA4D-D2AE43164650}" destId="{4178B762-1BE7-4B16-BD13-CA36D646232F}" srcOrd="0" destOrd="0" parTransId="{E07D7CE1-93F3-4942-ADBF-834236F46C96}" sibTransId="{EA4064F5-4555-4D12-8F3B-5CB1447CC6E6}"/>
    <dgm:cxn modelId="{4F1061D7-A8D2-4AEA-9621-B2B83BF48D7C}" type="presOf" srcId="{1A34A1BE-4AE4-4912-8B0B-2CF45AF3E12B}" destId="{B0CA3EF7-8610-45EF-8FDF-1E7D7F5DF8CE}" srcOrd="0" destOrd="1" presId="urn:microsoft.com/office/officeart/2005/8/layout/vList4"/>
    <dgm:cxn modelId="{3E164ADA-87A6-4C75-83D9-8E8821DCF5EB}" type="presOf" srcId="{FBBDC9F0-C575-41D3-B556-E3E263472D83}" destId="{BA3FF32B-3E71-4445-9FF0-A62296A7F38D}" srcOrd="0" destOrd="1" presId="urn:microsoft.com/office/officeart/2005/8/layout/vList4"/>
    <dgm:cxn modelId="{6C4FE4E2-4AE9-48A6-88DC-54E387545106}" type="presOf" srcId="{FBAB4691-6153-4A03-9CD7-03E397E0F539}" destId="{0094FF3F-2C05-49A7-BE75-E0A80D52F88A}" srcOrd="1" destOrd="0" presId="urn:microsoft.com/office/officeart/2005/8/layout/vList4"/>
    <dgm:cxn modelId="{618A0BE3-D82E-41C1-8B6C-F5B7A262138A}" srcId="{FA6CB372-5FFC-453D-A987-CC156203D00E}" destId="{1A34A1BE-4AE4-4912-8B0B-2CF45AF3E12B}" srcOrd="0" destOrd="0" parTransId="{8DC73360-B9A0-4C8E-A782-B7A304A82A04}" sibTransId="{69EECE0D-B37C-46FF-A9A0-BE3DCDD5C1D2}"/>
    <dgm:cxn modelId="{6B0299EA-1120-4236-A4C7-AAAF596D1D72}" srcId="{047476AF-B6DC-4E00-94F6-64F22EBF11CA}" destId="{FBAB4691-6153-4A03-9CD7-03E397E0F539}" srcOrd="0" destOrd="0" parTransId="{116F4E0B-7D60-4DF8-93A9-BFE318F75672}" sibTransId="{6215B5AB-4241-4797-8805-EFD6ECE417A0}"/>
    <dgm:cxn modelId="{4DDC27EB-892E-4D8D-A6B0-2BC4F6D0EC60}" type="presOf" srcId="{86F23583-71F0-4790-85BF-C05A0B9602AC}" destId="{BA5EFC92-98F4-4862-A468-A685C9ACC268}" srcOrd="1" destOrd="2" presId="urn:microsoft.com/office/officeart/2005/8/layout/vList4"/>
    <dgm:cxn modelId="{9F842EEC-D4D6-4638-B663-CF6B6EED6E18}" srcId="{FA6CB372-5FFC-453D-A987-CC156203D00E}" destId="{86F23583-71F0-4790-85BF-C05A0B9602AC}" srcOrd="1" destOrd="0" parTransId="{7F7012E2-DDD6-4670-8A5F-BE5548119D45}" sibTransId="{1A30BA1A-D59B-4CF0-8FF8-93A390B38A84}"/>
    <dgm:cxn modelId="{14FFCDF7-BFC2-445B-8981-9BD8B7EDDD5B}" srcId="{047476AF-B6DC-4E00-94F6-64F22EBF11CA}" destId="{51834CEE-EA1D-4A60-BA4D-D2AE43164650}" srcOrd="1" destOrd="0" parTransId="{5FE5858C-8F20-4E31-B8D6-DCB462EC8A40}" sibTransId="{A9A039FC-2C84-4BFD-A3CE-9AE87E37B876}"/>
    <dgm:cxn modelId="{D9619E80-98EB-4CE6-B53A-2D2233FCFEAB}" type="presParOf" srcId="{FDFF011E-0C2C-4D65-9CDE-C82252E56810}" destId="{75CA0ED9-BF7B-482C-BD61-51A9F533B97E}" srcOrd="0" destOrd="0" presId="urn:microsoft.com/office/officeart/2005/8/layout/vList4"/>
    <dgm:cxn modelId="{6ED26D9F-F7EA-43A5-8EDD-E9C4E8DE39EB}" type="presParOf" srcId="{75CA0ED9-BF7B-482C-BD61-51A9F533B97E}" destId="{BA3FF32B-3E71-4445-9FF0-A62296A7F38D}" srcOrd="0" destOrd="0" presId="urn:microsoft.com/office/officeart/2005/8/layout/vList4"/>
    <dgm:cxn modelId="{0ABF589A-4667-4DBA-AABD-4B81153090C2}" type="presParOf" srcId="{75CA0ED9-BF7B-482C-BD61-51A9F533B97E}" destId="{EE01DAF5-4115-472F-85F1-99A25BF9D7E1}" srcOrd="1" destOrd="0" presId="urn:microsoft.com/office/officeart/2005/8/layout/vList4"/>
    <dgm:cxn modelId="{4E3C846C-D678-407C-AF2C-9A1460D64306}" type="presParOf" srcId="{75CA0ED9-BF7B-482C-BD61-51A9F533B97E}" destId="{0094FF3F-2C05-49A7-BE75-E0A80D52F88A}" srcOrd="2" destOrd="0" presId="urn:microsoft.com/office/officeart/2005/8/layout/vList4"/>
    <dgm:cxn modelId="{7ADCECC7-C228-4F6C-A8CB-126D5D739267}" type="presParOf" srcId="{FDFF011E-0C2C-4D65-9CDE-C82252E56810}" destId="{112DABE0-8CE5-4910-9878-23008BB49126}" srcOrd="1" destOrd="0" presId="urn:microsoft.com/office/officeart/2005/8/layout/vList4"/>
    <dgm:cxn modelId="{DE3D8518-665B-459F-9712-199E4C243779}" type="presParOf" srcId="{FDFF011E-0C2C-4D65-9CDE-C82252E56810}" destId="{1B6BEBF5-8F91-4778-BA73-AA0AD4341C94}" srcOrd="2" destOrd="0" presId="urn:microsoft.com/office/officeart/2005/8/layout/vList4"/>
    <dgm:cxn modelId="{4600A9A7-1E79-479B-BA76-B8738C7DC059}" type="presParOf" srcId="{1B6BEBF5-8F91-4778-BA73-AA0AD4341C94}" destId="{43821A71-F5D0-4648-BC44-24F27CB08C3B}" srcOrd="0" destOrd="0" presId="urn:microsoft.com/office/officeart/2005/8/layout/vList4"/>
    <dgm:cxn modelId="{27CF0E5B-CE9D-4778-A672-5EDB7442FF34}" type="presParOf" srcId="{1B6BEBF5-8F91-4778-BA73-AA0AD4341C94}" destId="{91929E41-AB46-4450-8A6D-A461854E9900}" srcOrd="1" destOrd="0" presId="urn:microsoft.com/office/officeart/2005/8/layout/vList4"/>
    <dgm:cxn modelId="{E54973DF-48AD-44DC-85F5-D2634CAAFB2A}" type="presParOf" srcId="{1B6BEBF5-8F91-4778-BA73-AA0AD4341C94}" destId="{6C2EF2DE-702E-458C-AB3A-DCC2E3C7BD59}" srcOrd="2" destOrd="0" presId="urn:microsoft.com/office/officeart/2005/8/layout/vList4"/>
    <dgm:cxn modelId="{A4B62437-4F37-4EE4-A4DA-4AFA416BABBF}" type="presParOf" srcId="{FDFF011E-0C2C-4D65-9CDE-C82252E56810}" destId="{780D4DF6-2E01-4636-9980-C3195B98C1C0}" srcOrd="3" destOrd="0" presId="urn:microsoft.com/office/officeart/2005/8/layout/vList4"/>
    <dgm:cxn modelId="{669E938E-9B78-48BB-9F6D-A34F913C5C77}" type="presParOf" srcId="{FDFF011E-0C2C-4D65-9CDE-C82252E56810}" destId="{449F7AA0-371E-4513-96AD-BF942240D6A9}" srcOrd="4" destOrd="0" presId="urn:microsoft.com/office/officeart/2005/8/layout/vList4"/>
    <dgm:cxn modelId="{3D74CFB6-1DC8-4A97-AFF9-F42464825335}" type="presParOf" srcId="{449F7AA0-371E-4513-96AD-BF942240D6A9}" destId="{B0CA3EF7-8610-45EF-8FDF-1E7D7F5DF8CE}" srcOrd="0" destOrd="0" presId="urn:microsoft.com/office/officeart/2005/8/layout/vList4"/>
    <dgm:cxn modelId="{972FAC63-3380-4F3E-AEC8-56217BA7622C}" type="presParOf" srcId="{449F7AA0-371E-4513-96AD-BF942240D6A9}" destId="{2F50FB8F-C048-4927-90A4-F173CE866505}" srcOrd="1" destOrd="0" presId="urn:microsoft.com/office/officeart/2005/8/layout/vList4"/>
    <dgm:cxn modelId="{98DD461B-7AA9-4C6F-B8C6-44E8DD315445}" type="presParOf" srcId="{449F7AA0-371E-4513-96AD-BF942240D6A9}" destId="{BA5EFC92-98F4-4862-A468-A685C9ACC26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8736B-6C62-4568-8AE5-24034751E8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644A31FB-E474-4034-9866-541AE003ED28}">
      <dgm:prSet phldrT="[Text]"/>
      <dgm:spPr/>
      <dgm:t>
        <a:bodyPr/>
        <a:lstStyle/>
        <a:p>
          <a:r>
            <a:rPr lang="en-GB" dirty="0"/>
            <a:t>1. Internal reports</a:t>
          </a:r>
        </a:p>
      </dgm:t>
    </dgm:pt>
    <dgm:pt modelId="{7E4F36F8-2C33-4C75-AFC1-20F91CEEFD36}" type="parTrans" cxnId="{B31A7FC3-F15F-4468-8525-38EB6F2D8633}">
      <dgm:prSet/>
      <dgm:spPr/>
      <dgm:t>
        <a:bodyPr/>
        <a:lstStyle/>
        <a:p>
          <a:endParaRPr lang="en-GB"/>
        </a:p>
      </dgm:t>
    </dgm:pt>
    <dgm:pt modelId="{1AC238AA-47E1-4818-9872-188AC982CC84}" type="sibTrans" cxnId="{B31A7FC3-F15F-4468-8525-38EB6F2D8633}">
      <dgm:prSet/>
      <dgm:spPr/>
      <dgm:t>
        <a:bodyPr/>
        <a:lstStyle/>
        <a:p>
          <a:endParaRPr lang="en-GB"/>
        </a:p>
      </dgm:t>
    </dgm:pt>
    <dgm:pt modelId="{459014C0-7D8F-4DC1-B803-30549FC164EB}">
      <dgm:prSet phldrT="[Text]"/>
      <dgm:spPr/>
      <dgm:t>
        <a:bodyPr/>
        <a:lstStyle/>
        <a:p>
          <a:r>
            <a:rPr lang="en-GB" dirty="0"/>
            <a:t>Day to day </a:t>
          </a:r>
        </a:p>
      </dgm:t>
    </dgm:pt>
    <dgm:pt modelId="{FEEFC8F2-2EA9-4D6E-B6C1-0330663A4F8E}" type="parTrans" cxnId="{44C032D4-313A-4EC4-8F2E-4CA82E761922}">
      <dgm:prSet/>
      <dgm:spPr/>
      <dgm:t>
        <a:bodyPr/>
        <a:lstStyle/>
        <a:p>
          <a:endParaRPr lang="en-GB"/>
        </a:p>
      </dgm:t>
    </dgm:pt>
    <dgm:pt modelId="{3E980771-B86B-46B1-8A57-D138CFE76397}" type="sibTrans" cxnId="{44C032D4-313A-4EC4-8F2E-4CA82E761922}">
      <dgm:prSet/>
      <dgm:spPr/>
      <dgm:t>
        <a:bodyPr/>
        <a:lstStyle/>
        <a:p>
          <a:endParaRPr lang="en-GB"/>
        </a:p>
      </dgm:t>
    </dgm:pt>
    <dgm:pt modelId="{0F278935-E2AA-42A6-85E0-1A3B75782EBD}">
      <dgm:prSet phldrT="[Text]"/>
      <dgm:spPr/>
      <dgm:t>
        <a:bodyPr/>
        <a:lstStyle/>
        <a:p>
          <a:r>
            <a:rPr lang="en-GB" dirty="0"/>
            <a:t>Provides information for internal decisions</a:t>
          </a:r>
        </a:p>
      </dgm:t>
    </dgm:pt>
    <dgm:pt modelId="{43B00460-DF47-4EF5-B407-86AE546C1995}" type="parTrans" cxnId="{F6FFCC62-70A7-4047-921F-85C0A3C5D8DC}">
      <dgm:prSet/>
      <dgm:spPr/>
      <dgm:t>
        <a:bodyPr/>
        <a:lstStyle/>
        <a:p>
          <a:endParaRPr lang="en-GB"/>
        </a:p>
      </dgm:t>
    </dgm:pt>
    <dgm:pt modelId="{E391C1CF-4642-4EFB-BAED-B63EA3447A83}" type="sibTrans" cxnId="{F6FFCC62-70A7-4047-921F-85C0A3C5D8DC}">
      <dgm:prSet/>
      <dgm:spPr/>
      <dgm:t>
        <a:bodyPr/>
        <a:lstStyle/>
        <a:p>
          <a:endParaRPr lang="en-GB"/>
        </a:p>
      </dgm:t>
    </dgm:pt>
    <dgm:pt modelId="{AFC6FD55-2AC3-44E1-9FDA-4B6AA7811136}">
      <dgm:prSet phldrT="[Text]"/>
      <dgm:spPr/>
      <dgm:t>
        <a:bodyPr/>
        <a:lstStyle/>
        <a:p>
          <a:r>
            <a:rPr lang="en-GB" dirty="0"/>
            <a:t>2. Donor reports</a:t>
          </a:r>
        </a:p>
      </dgm:t>
    </dgm:pt>
    <dgm:pt modelId="{AFB7B6B8-9445-48D5-A1E2-FE852A128417}" type="parTrans" cxnId="{1F8938A2-054D-4008-82EE-76ADF7806EB6}">
      <dgm:prSet/>
      <dgm:spPr/>
      <dgm:t>
        <a:bodyPr/>
        <a:lstStyle/>
        <a:p>
          <a:endParaRPr lang="en-GB"/>
        </a:p>
      </dgm:t>
    </dgm:pt>
    <dgm:pt modelId="{96488A33-6E6E-416D-B464-D321AA84DCD2}" type="sibTrans" cxnId="{1F8938A2-054D-4008-82EE-76ADF7806EB6}">
      <dgm:prSet/>
      <dgm:spPr/>
      <dgm:t>
        <a:bodyPr/>
        <a:lstStyle/>
        <a:p>
          <a:endParaRPr lang="en-GB"/>
        </a:p>
      </dgm:t>
    </dgm:pt>
    <dgm:pt modelId="{F50F7A5D-90E3-4F1E-8F3D-DD5CD8D59A0B}">
      <dgm:prSet phldrT="[Text]"/>
      <dgm:spPr/>
      <dgm:t>
        <a:bodyPr/>
        <a:lstStyle/>
        <a:p>
          <a:r>
            <a:rPr lang="en-GB" dirty="0"/>
            <a:t>Project based</a:t>
          </a:r>
        </a:p>
      </dgm:t>
    </dgm:pt>
    <dgm:pt modelId="{AFB7D33F-79E7-4148-9484-FBE8624D0618}" type="parTrans" cxnId="{3215F521-88F3-4D68-9CD4-DA69D2A9D19D}">
      <dgm:prSet/>
      <dgm:spPr/>
      <dgm:t>
        <a:bodyPr/>
        <a:lstStyle/>
        <a:p>
          <a:endParaRPr lang="en-GB"/>
        </a:p>
      </dgm:t>
    </dgm:pt>
    <dgm:pt modelId="{5762D8AC-4D66-4A38-845B-9336705BE959}" type="sibTrans" cxnId="{3215F521-88F3-4D68-9CD4-DA69D2A9D19D}">
      <dgm:prSet/>
      <dgm:spPr/>
      <dgm:t>
        <a:bodyPr/>
        <a:lstStyle/>
        <a:p>
          <a:endParaRPr lang="en-GB"/>
        </a:p>
      </dgm:t>
    </dgm:pt>
    <dgm:pt modelId="{24C5BA5B-6B61-4797-89CA-AAA3B56DB0B0}">
      <dgm:prSet phldrT="[Text]"/>
      <dgm:spPr/>
      <dgm:t>
        <a:bodyPr/>
        <a:lstStyle/>
        <a:p>
          <a:r>
            <a:rPr lang="en-GB" dirty="0"/>
            <a:t>Often produced monthly or quarterly</a:t>
          </a:r>
        </a:p>
      </dgm:t>
    </dgm:pt>
    <dgm:pt modelId="{17C78BDB-7904-4258-8BE7-59E2139681ED}" type="parTrans" cxnId="{4933672A-D656-47B1-B9E2-B31FA03FE65E}">
      <dgm:prSet/>
      <dgm:spPr/>
      <dgm:t>
        <a:bodyPr/>
        <a:lstStyle/>
        <a:p>
          <a:endParaRPr lang="en-GB"/>
        </a:p>
      </dgm:t>
    </dgm:pt>
    <dgm:pt modelId="{DBE53E0F-C2A2-4152-B8B9-6CE0CB06D7F0}" type="sibTrans" cxnId="{4933672A-D656-47B1-B9E2-B31FA03FE65E}">
      <dgm:prSet/>
      <dgm:spPr/>
      <dgm:t>
        <a:bodyPr/>
        <a:lstStyle/>
        <a:p>
          <a:endParaRPr lang="en-GB"/>
        </a:p>
      </dgm:t>
    </dgm:pt>
    <dgm:pt modelId="{AE9E761E-5229-4D22-B6DC-E6115F9A0ABF}">
      <dgm:prSet phldrT="[Text]"/>
      <dgm:spPr/>
      <dgm:t>
        <a:bodyPr/>
        <a:lstStyle/>
        <a:p>
          <a:r>
            <a:rPr lang="en-GB" dirty="0"/>
            <a:t>3. Annual accounts</a:t>
          </a:r>
        </a:p>
      </dgm:t>
    </dgm:pt>
    <dgm:pt modelId="{162EDB64-532C-4442-B659-B54764C363D1}" type="parTrans" cxnId="{CF04F974-25D6-4BBC-84A7-AB907BD3302D}">
      <dgm:prSet/>
      <dgm:spPr/>
      <dgm:t>
        <a:bodyPr/>
        <a:lstStyle/>
        <a:p>
          <a:endParaRPr lang="en-GB"/>
        </a:p>
      </dgm:t>
    </dgm:pt>
    <dgm:pt modelId="{4690009F-9E74-41E8-A2AB-4E93318BC4E2}" type="sibTrans" cxnId="{CF04F974-25D6-4BBC-84A7-AB907BD3302D}">
      <dgm:prSet/>
      <dgm:spPr/>
      <dgm:t>
        <a:bodyPr/>
        <a:lstStyle/>
        <a:p>
          <a:endParaRPr lang="en-GB"/>
        </a:p>
      </dgm:t>
    </dgm:pt>
    <dgm:pt modelId="{9EADC007-AF92-4F0C-9EB2-AE6CE04F5243}">
      <dgm:prSet phldrT="[Text]"/>
      <dgm:spPr/>
      <dgm:t>
        <a:bodyPr/>
        <a:lstStyle/>
        <a:p>
          <a:r>
            <a:rPr lang="en-GB" dirty="0"/>
            <a:t>Entity wide</a:t>
          </a:r>
        </a:p>
      </dgm:t>
    </dgm:pt>
    <dgm:pt modelId="{88C90030-A594-4924-849A-C33E650A9EDA}" type="parTrans" cxnId="{19453F23-6550-4AB1-A6DE-85525399E098}">
      <dgm:prSet/>
      <dgm:spPr/>
      <dgm:t>
        <a:bodyPr/>
        <a:lstStyle/>
        <a:p>
          <a:endParaRPr lang="en-GB"/>
        </a:p>
      </dgm:t>
    </dgm:pt>
    <dgm:pt modelId="{398C1B4A-3A18-479F-9AC6-769A4CEE8C81}" type="sibTrans" cxnId="{19453F23-6550-4AB1-A6DE-85525399E098}">
      <dgm:prSet/>
      <dgm:spPr/>
      <dgm:t>
        <a:bodyPr/>
        <a:lstStyle/>
        <a:p>
          <a:endParaRPr lang="en-GB"/>
        </a:p>
      </dgm:t>
    </dgm:pt>
    <dgm:pt modelId="{8C6E482D-D579-4EBE-8A51-63118E44CB01}">
      <dgm:prSet phldrT="[Text]"/>
      <dgm:spPr/>
      <dgm:t>
        <a:bodyPr/>
        <a:lstStyle/>
        <a:p>
          <a:r>
            <a:rPr lang="en-GB" dirty="0"/>
            <a:t>Often needed by regulators or bankers</a:t>
          </a:r>
        </a:p>
      </dgm:t>
    </dgm:pt>
    <dgm:pt modelId="{75B931C5-0BEF-4648-AF4F-22F931501A3B}" type="parTrans" cxnId="{AF33B572-E1AF-4EC2-9C69-6DB701658957}">
      <dgm:prSet/>
      <dgm:spPr/>
      <dgm:t>
        <a:bodyPr/>
        <a:lstStyle/>
        <a:p>
          <a:endParaRPr lang="en-GB"/>
        </a:p>
      </dgm:t>
    </dgm:pt>
    <dgm:pt modelId="{CDFD289C-D3D0-4499-86C8-8F048DA52270}" type="sibTrans" cxnId="{AF33B572-E1AF-4EC2-9C69-6DB701658957}">
      <dgm:prSet/>
      <dgm:spPr/>
      <dgm:t>
        <a:bodyPr/>
        <a:lstStyle/>
        <a:p>
          <a:endParaRPr lang="en-GB"/>
        </a:p>
      </dgm:t>
    </dgm:pt>
    <dgm:pt modelId="{1FF0E893-54A8-4370-8C82-FB2D09F1CAE5}" type="pres">
      <dgm:prSet presAssocID="{E818736B-6C62-4568-8AE5-24034751E87B}" presName="Name0" presStyleCnt="0">
        <dgm:presLayoutVars>
          <dgm:dir/>
          <dgm:animLvl val="lvl"/>
          <dgm:resizeHandles/>
        </dgm:presLayoutVars>
      </dgm:prSet>
      <dgm:spPr/>
    </dgm:pt>
    <dgm:pt modelId="{885DE32F-E964-410E-9DF9-AE1F2C6DA5B5}" type="pres">
      <dgm:prSet presAssocID="{644A31FB-E474-4034-9866-541AE003ED28}" presName="linNode" presStyleCnt="0"/>
      <dgm:spPr/>
    </dgm:pt>
    <dgm:pt modelId="{0F94300F-B833-47FF-ACA0-32125D23C8A6}" type="pres">
      <dgm:prSet presAssocID="{644A31FB-E474-4034-9866-541AE003ED28}" presName="parentShp" presStyleLbl="node1" presStyleIdx="0" presStyleCnt="3">
        <dgm:presLayoutVars>
          <dgm:bulletEnabled val="1"/>
        </dgm:presLayoutVars>
      </dgm:prSet>
      <dgm:spPr/>
    </dgm:pt>
    <dgm:pt modelId="{D7D8423A-691E-49BA-AD28-552F86E9CBAA}" type="pres">
      <dgm:prSet presAssocID="{644A31FB-E474-4034-9866-541AE003ED28}" presName="childShp" presStyleLbl="bgAccFollowNode1" presStyleIdx="0" presStyleCnt="3">
        <dgm:presLayoutVars>
          <dgm:bulletEnabled val="1"/>
        </dgm:presLayoutVars>
      </dgm:prSet>
      <dgm:spPr/>
    </dgm:pt>
    <dgm:pt modelId="{B0B5DA7C-5F2F-4608-99FD-330B34909F6F}" type="pres">
      <dgm:prSet presAssocID="{1AC238AA-47E1-4818-9872-188AC982CC84}" presName="spacing" presStyleCnt="0"/>
      <dgm:spPr/>
    </dgm:pt>
    <dgm:pt modelId="{DF741F0A-343C-4358-ADD0-D7C1798845EE}" type="pres">
      <dgm:prSet presAssocID="{AFC6FD55-2AC3-44E1-9FDA-4B6AA7811136}" presName="linNode" presStyleCnt="0"/>
      <dgm:spPr/>
    </dgm:pt>
    <dgm:pt modelId="{26CA0956-8723-49E9-8160-856B4B2C88D8}" type="pres">
      <dgm:prSet presAssocID="{AFC6FD55-2AC3-44E1-9FDA-4B6AA7811136}" presName="parentShp" presStyleLbl="node1" presStyleIdx="1" presStyleCnt="3">
        <dgm:presLayoutVars>
          <dgm:bulletEnabled val="1"/>
        </dgm:presLayoutVars>
      </dgm:prSet>
      <dgm:spPr/>
    </dgm:pt>
    <dgm:pt modelId="{B3BA158E-1251-4EE0-A8F3-9435547BFE46}" type="pres">
      <dgm:prSet presAssocID="{AFC6FD55-2AC3-44E1-9FDA-4B6AA7811136}" presName="childShp" presStyleLbl="bgAccFollowNode1" presStyleIdx="1" presStyleCnt="3">
        <dgm:presLayoutVars>
          <dgm:bulletEnabled val="1"/>
        </dgm:presLayoutVars>
      </dgm:prSet>
      <dgm:spPr/>
    </dgm:pt>
    <dgm:pt modelId="{5ECD2F6C-908D-4E9D-9447-0820C5DD0F9A}" type="pres">
      <dgm:prSet presAssocID="{96488A33-6E6E-416D-B464-D321AA84DCD2}" presName="spacing" presStyleCnt="0"/>
      <dgm:spPr/>
    </dgm:pt>
    <dgm:pt modelId="{A480ACE8-45B6-43E9-B8A2-A1CB7B814A11}" type="pres">
      <dgm:prSet presAssocID="{AE9E761E-5229-4D22-B6DC-E6115F9A0ABF}" presName="linNode" presStyleCnt="0"/>
      <dgm:spPr/>
    </dgm:pt>
    <dgm:pt modelId="{096389FF-3EA4-496C-8EC8-9DDDB99DBD94}" type="pres">
      <dgm:prSet presAssocID="{AE9E761E-5229-4D22-B6DC-E6115F9A0ABF}" presName="parentShp" presStyleLbl="node1" presStyleIdx="2" presStyleCnt="3">
        <dgm:presLayoutVars>
          <dgm:bulletEnabled val="1"/>
        </dgm:presLayoutVars>
      </dgm:prSet>
      <dgm:spPr/>
    </dgm:pt>
    <dgm:pt modelId="{A79D285D-90F2-42E6-89AB-9C34DCA77229}" type="pres">
      <dgm:prSet presAssocID="{AE9E761E-5229-4D22-B6DC-E6115F9A0ABF}" presName="childShp" presStyleLbl="bgAccFollowNode1" presStyleIdx="2" presStyleCnt="3" custLinFactNeighborX="222" custLinFactNeighborY="0">
        <dgm:presLayoutVars>
          <dgm:bulletEnabled val="1"/>
        </dgm:presLayoutVars>
      </dgm:prSet>
      <dgm:spPr/>
    </dgm:pt>
  </dgm:ptLst>
  <dgm:cxnLst>
    <dgm:cxn modelId="{9024650D-52D5-4F8A-B926-59F5FA449951}" type="presOf" srcId="{24C5BA5B-6B61-4797-89CA-AAA3B56DB0B0}" destId="{B3BA158E-1251-4EE0-A8F3-9435547BFE46}" srcOrd="0" destOrd="1" presId="urn:microsoft.com/office/officeart/2005/8/layout/vList6"/>
    <dgm:cxn modelId="{B16F2711-7730-40E2-9635-CA5D2184972F}" type="presOf" srcId="{644A31FB-E474-4034-9866-541AE003ED28}" destId="{0F94300F-B833-47FF-ACA0-32125D23C8A6}" srcOrd="0" destOrd="0" presId="urn:microsoft.com/office/officeart/2005/8/layout/vList6"/>
    <dgm:cxn modelId="{3215F521-88F3-4D68-9CD4-DA69D2A9D19D}" srcId="{AFC6FD55-2AC3-44E1-9FDA-4B6AA7811136}" destId="{F50F7A5D-90E3-4F1E-8F3D-DD5CD8D59A0B}" srcOrd="0" destOrd="0" parTransId="{AFB7D33F-79E7-4148-9484-FBE8624D0618}" sibTransId="{5762D8AC-4D66-4A38-845B-9336705BE959}"/>
    <dgm:cxn modelId="{19453F23-6550-4AB1-A6DE-85525399E098}" srcId="{AE9E761E-5229-4D22-B6DC-E6115F9A0ABF}" destId="{9EADC007-AF92-4F0C-9EB2-AE6CE04F5243}" srcOrd="0" destOrd="0" parTransId="{88C90030-A594-4924-849A-C33E650A9EDA}" sibTransId="{398C1B4A-3A18-479F-9AC6-769A4CEE8C81}"/>
    <dgm:cxn modelId="{4933672A-D656-47B1-B9E2-B31FA03FE65E}" srcId="{AFC6FD55-2AC3-44E1-9FDA-4B6AA7811136}" destId="{24C5BA5B-6B61-4797-89CA-AAA3B56DB0B0}" srcOrd="1" destOrd="0" parTransId="{17C78BDB-7904-4258-8BE7-59E2139681ED}" sibTransId="{DBE53E0F-C2A2-4152-B8B9-6CE0CB06D7F0}"/>
    <dgm:cxn modelId="{AB63365C-8277-4B0E-A5AF-C006CA31B1DA}" type="presOf" srcId="{9EADC007-AF92-4F0C-9EB2-AE6CE04F5243}" destId="{A79D285D-90F2-42E6-89AB-9C34DCA77229}" srcOrd="0" destOrd="0" presId="urn:microsoft.com/office/officeart/2005/8/layout/vList6"/>
    <dgm:cxn modelId="{F6FFCC62-70A7-4047-921F-85C0A3C5D8DC}" srcId="{644A31FB-E474-4034-9866-541AE003ED28}" destId="{0F278935-E2AA-42A6-85E0-1A3B75782EBD}" srcOrd="1" destOrd="0" parTransId="{43B00460-DF47-4EF5-B407-86AE546C1995}" sibTransId="{E391C1CF-4642-4EFB-BAED-B63EA3447A83}"/>
    <dgm:cxn modelId="{21E3D665-AC3D-44AA-A59F-FF7F765C54C8}" type="presOf" srcId="{459014C0-7D8F-4DC1-B803-30549FC164EB}" destId="{D7D8423A-691E-49BA-AD28-552F86E9CBAA}" srcOrd="0" destOrd="0" presId="urn:microsoft.com/office/officeart/2005/8/layout/vList6"/>
    <dgm:cxn modelId="{5F638E66-3E01-452B-93F6-B681B6F6BAB5}" type="presOf" srcId="{F50F7A5D-90E3-4F1E-8F3D-DD5CD8D59A0B}" destId="{B3BA158E-1251-4EE0-A8F3-9435547BFE46}" srcOrd="0" destOrd="0" presId="urn:microsoft.com/office/officeart/2005/8/layout/vList6"/>
    <dgm:cxn modelId="{AF33B572-E1AF-4EC2-9C69-6DB701658957}" srcId="{AE9E761E-5229-4D22-B6DC-E6115F9A0ABF}" destId="{8C6E482D-D579-4EBE-8A51-63118E44CB01}" srcOrd="1" destOrd="0" parTransId="{75B931C5-0BEF-4648-AF4F-22F931501A3B}" sibTransId="{CDFD289C-D3D0-4499-86C8-8F048DA52270}"/>
    <dgm:cxn modelId="{CF04F974-25D6-4BBC-84A7-AB907BD3302D}" srcId="{E818736B-6C62-4568-8AE5-24034751E87B}" destId="{AE9E761E-5229-4D22-B6DC-E6115F9A0ABF}" srcOrd="2" destOrd="0" parTransId="{162EDB64-532C-4442-B659-B54764C363D1}" sibTransId="{4690009F-9E74-41E8-A2AB-4E93318BC4E2}"/>
    <dgm:cxn modelId="{831AA877-7775-4B17-95F4-E54D6E212DE5}" type="presOf" srcId="{8C6E482D-D579-4EBE-8A51-63118E44CB01}" destId="{A79D285D-90F2-42E6-89AB-9C34DCA77229}" srcOrd="0" destOrd="1" presId="urn:microsoft.com/office/officeart/2005/8/layout/vList6"/>
    <dgm:cxn modelId="{2BA68D7C-6608-4414-8787-2BA3284B93AA}" type="presOf" srcId="{AE9E761E-5229-4D22-B6DC-E6115F9A0ABF}" destId="{096389FF-3EA4-496C-8EC8-9DDDB99DBD94}" srcOrd="0" destOrd="0" presId="urn:microsoft.com/office/officeart/2005/8/layout/vList6"/>
    <dgm:cxn modelId="{2CFB3392-152A-4ED3-821C-E5902A63CD3F}" type="presOf" srcId="{E818736B-6C62-4568-8AE5-24034751E87B}" destId="{1FF0E893-54A8-4370-8C82-FB2D09F1CAE5}" srcOrd="0" destOrd="0" presId="urn:microsoft.com/office/officeart/2005/8/layout/vList6"/>
    <dgm:cxn modelId="{1F8938A2-054D-4008-82EE-76ADF7806EB6}" srcId="{E818736B-6C62-4568-8AE5-24034751E87B}" destId="{AFC6FD55-2AC3-44E1-9FDA-4B6AA7811136}" srcOrd="1" destOrd="0" parTransId="{AFB7B6B8-9445-48D5-A1E2-FE852A128417}" sibTransId="{96488A33-6E6E-416D-B464-D321AA84DCD2}"/>
    <dgm:cxn modelId="{B31A7FC3-F15F-4468-8525-38EB6F2D8633}" srcId="{E818736B-6C62-4568-8AE5-24034751E87B}" destId="{644A31FB-E474-4034-9866-541AE003ED28}" srcOrd="0" destOrd="0" parTransId="{7E4F36F8-2C33-4C75-AFC1-20F91CEEFD36}" sibTransId="{1AC238AA-47E1-4818-9872-188AC982CC84}"/>
    <dgm:cxn modelId="{705A70C9-4BC7-4847-878D-10613B9FE730}" type="presOf" srcId="{0F278935-E2AA-42A6-85E0-1A3B75782EBD}" destId="{D7D8423A-691E-49BA-AD28-552F86E9CBAA}" srcOrd="0" destOrd="1" presId="urn:microsoft.com/office/officeart/2005/8/layout/vList6"/>
    <dgm:cxn modelId="{44C032D4-313A-4EC4-8F2E-4CA82E761922}" srcId="{644A31FB-E474-4034-9866-541AE003ED28}" destId="{459014C0-7D8F-4DC1-B803-30549FC164EB}" srcOrd="0" destOrd="0" parTransId="{FEEFC8F2-2EA9-4D6E-B6C1-0330663A4F8E}" sibTransId="{3E980771-B86B-46B1-8A57-D138CFE76397}"/>
    <dgm:cxn modelId="{C7204DFC-2B8D-4186-89B5-4D96369F88C5}" type="presOf" srcId="{AFC6FD55-2AC3-44E1-9FDA-4B6AA7811136}" destId="{26CA0956-8723-49E9-8160-856B4B2C88D8}" srcOrd="0" destOrd="0" presId="urn:microsoft.com/office/officeart/2005/8/layout/vList6"/>
    <dgm:cxn modelId="{3DDBFB5B-ABA3-46C3-B0CE-A4589EDD0F2A}" type="presParOf" srcId="{1FF0E893-54A8-4370-8C82-FB2D09F1CAE5}" destId="{885DE32F-E964-410E-9DF9-AE1F2C6DA5B5}" srcOrd="0" destOrd="0" presId="urn:microsoft.com/office/officeart/2005/8/layout/vList6"/>
    <dgm:cxn modelId="{7B9FCE5A-AF15-4997-9587-CBADF140B467}" type="presParOf" srcId="{885DE32F-E964-410E-9DF9-AE1F2C6DA5B5}" destId="{0F94300F-B833-47FF-ACA0-32125D23C8A6}" srcOrd="0" destOrd="0" presId="urn:microsoft.com/office/officeart/2005/8/layout/vList6"/>
    <dgm:cxn modelId="{B6B4BB4A-0E06-4178-AD37-554747C2BC5E}" type="presParOf" srcId="{885DE32F-E964-410E-9DF9-AE1F2C6DA5B5}" destId="{D7D8423A-691E-49BA-AD28-552F86E9CBAA}" srcOrd="1" destOrd="0" presId="urn:microsoft.com/office/officeart/2005/8/layout/vList6"/>
    <dgm:cxn modelId="{81241C8B-AA27-4F49-B854-76814B4C1778}" type="presParOf" srcId="{1FF0E893-54A8-4370-8C82-FB2D09F1CAE5}" destId="{B0B5DA7C-5F2F-4608-99FD-330B34909F6F}" srcOrd="1" destOrd="0" presId="urn:microsoft.com/office/officeart/2005/8/layout/vList6"/>
    <dgm:cxn modelId="{601B050D-6E70-4534-A8FB-931B76EF763E}" type="presParOf" srcId="{1FF0E893-54A8-4370-8C82-FB2D09F1CAE5}" destId="{DF741F0A-343C-4358-ADD0-D7C1798845EE}" srcOrd="2" destOrd="0" presId="urn:microsoft.com/office/officeart/2005/8/layout/vList6"/>
    <dgm:cxn modelId="{1B8CE9B8-CDA7-437B-919F-9C7240E64C75}" type="presParOf" srcId="{DF741F0A-343C-4358-ADD0-D7C1798845EE}" destId="{26CA0956-8723-49E9-8160-856B4B2C88D8}" srcOrd="0" destOrd="0" presId="urn:microsoft.com/office/officeart/2005/8/layout/vList6"/>
    <dgm:cxn modelId="{F1C333DE-9252-48C4-B8B1-E38702F1E5C7}" type="presParOf" srcId="{DF741F0A-343C-4358-ADD0-D7C1798845EE}" destId="{B3BA158E-1251-4EE0-A8F3-9435547BFE46}" srcOrd="1" destOrd="0" presId="urn:microsoft.com/office/officeart/2005/8/layout/vList6"/>
    <dgm:cxn modelId="{50E0E927-23F6-4EA3-A2A1-BBC724049C93}" type="presParOf" srcId="{1FF0E893-54A8-4370-8C82-FB2D09F1CAE5}" destId="{5ECD2F6C-908D-4E9D-9447-0820C5DD0F9A}" srcOrd="3" destOrd="0" presId="urn:microsoft.com/office/officeart/2005/8/layout/vList6"/>
    <dgm:cxn modelId="{208E64C0-EE98-4D74-8F3A-D568A3A12C60}" type="presParOf" srcId="{1FF0E893-54A8-4370-8C82-FB2D09F1CAE5}" destId="{A480ACE8-45B6-43E9-B8A2-A1CB7B814A11}" srcOrd="4" destOrd="0" presId="urn:microsoft.com/office/officeart/2005/8/layout/vList6"/>
    <dgm:cxn modelId="{277905EE-E97A-4E76-AB0D-9671BEF154E2}" type="presParOf" srcId="{A480ACE8-45B6-43E9-B8A2-A1CB7B814A11}" destId="{096389FF-3EA4-496C-8EC8-9DDDB99DBD94}" srcOrd="0" destOrd="0" presId="urn:microsoft.com/office/officeart/2005/8/layout/vList6"/>
    <dgm:cxn modelId="{C6525878-B819-41DA-83F3-B6074089B165}" type="presParOf" srcId="{A480ACE8-45B6-43E9-B8A2-A1CB7B814A11}" destId="{A79D285D-90F2-42E6-89AB-9C34DCA7722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FF32B-3E71-4445-9FF0-A62296A7F38D}">
      <dsp:nvSpPr>
        <dsp:cNvPr id="0" name=""/>
        <dsp:cNvSpPr/>
      </dsp:nvSpPr>
      <dsp:spPr>
        <a:xfrm>
          <a:off x="0" y="0"/>
          <a:ext cx="8764172" cy="122513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Useful information</a:t>
          </a:r>
        </a:p>
        <a:p>
          <a:pPr marL="171450" lvl="1" indent="-171450" algn="l" defTabSz="844550">
            <a:lnSpc>
              <a:spcPct val="90000"/>
            </a:lnSpc>
            <a:spcBef>
              <a:spcPct val="0"/>
            </a:spcBef>
            <a:spcAft>
              <a:spcPct val="15000"/>
            </a:spcAft>
            <a:buChar char="•"/>
          </a:pPr>
          <a:r>
            <a:rPr lang="en-GB" sz="1900" kern="1200" dirty="0"/>
            <a:t>Internal and external users</a:t>
          </a:r>
        </a:p>
        <a:p>
          <a:pPr marL="171450" lvl="1" indent="-171450" algn="l" defTabSz="844550">
            <a:lnSpc>
              <a:spcPct val="90000"/>
            </a:lnSpc>
            <a:spcBef>
              <a:spcPct val="0"/>
            </a:spcBef>
            <a:spcAft>
              <a:spcPct val="15000"/>
            </a:spcAft>
            <a:buChar char="•"/>
          </a:pPr>
          <a:r>
            <a:rPr lang="en-GB" sz="1900" kern="1200" dirty="0"/>
            <a:t>Decision making and accountability</a:t>
          </a:r>
        </a:p>
      </dsp:txBody>
      <dsp:txXfrm>
        <a:off x="1875347" y="0"/>
        <a:ext cx="6888824" cy="1225130"/>
      </dsp:txXfrm>
    </dsp:sp>
    <dsp:sp modelId="{EE01DAF5-4115-472F-85F1-99A25BF9D7E1}">
      <dsp:nvSpPr>
        <dsp:cNvPr id="0" name=""/>
        <dsp:cNvSpPr/>
      </dsp:nvSpPr>
      <dsp:spPr>
        <a:xfrm>
          <a:off x="253467" y="122513"/>
          <a:ext cx="1490925" cy="98010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21A71-F5D0-4648-BC44-24F27CB08C3B}">
      <dsp:nvSpPr>
        <dsp:cNvPr id="0" name=""/>
        <dsp:cNvSpPr/>
      </dsp:nvSpPr>
      <dsp:spPr>
        <a:xfrm>
          <a:off x="0" y="1347644"/>
          <a:ext cx="8764172" cy="122513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Control</a:t>
          </a:r>
        </a:p>
        <a:p>
          <a:pPr marL="171450" lvl="1" indent="-171450" algn="l" defTabSz="844550">
            <a:lnSpc>
              <a:spcPct val="90000"/>
            </a:lnSpc>
            <a:spcBef>
              <a:spcPct val="0"/>
            </a:spcBef>
            <a:spcAft>
              <a:spcPct val="15000"/>
            </a:spcAft>
            <a:buChar char="•"/>
          </a:pPr>
          <a:r>
            <a:rPr lang="en-GB" sz="1900" kern="1200" dirty="0"/>
            <a:t>Use accounting practice</a:t>
          </a:r>
        </a:p>
        <a:p>
          <a:pPr marL="171450" lvl="1" indent="-171450" algn="l" defTabSz="844550">
            <a:lnSpc>
              <a:spcPct val="90000"/>
            </a:lnSpc>
            <a:spcBef>
              <a:spcPct val="0"/>
            </a:spcBef>
            <a:spcAft>
              <a:spcPct val="15000"/>
            </a:spcAft>
            <a:buChar char="•"/>
          </a:pPr>
          <a:r>
            <a:rPr lang="en-GB" sz="1900" kern="1200" dirty="0"/>
            <a:t>Part of effective internal control</a:t>
          </a:r>
        </a:p>
      </dsp:txBody>
      <dsp:txXfrm>
        <a:off x="1875347" y="1347644"/>
        <a:ext cx="6888824" cy="1225130"/>
      </dsp:txXfrm>
    </dsp:sp>
    <dsp:sp modelId="{91929E41-AB46-4450-8A6D-A461854E9900}">
      <dsp:nvSpPr>
        <dsp:cNvPr id="0" name=""/>
        <dsp:cNvSpPr/>
      </dsp:nvSpPr>
      <dsp:spPr>
        <a:xfrm>
          <a:off x="267533" y="1470157"/>
          <a:ext cx="1462792" cy="98010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A3EF7-8610-45EF-8FDF-1E7D7F5DF8CE}">
      <dsp:nvSpPr>
        <dsp:cNvPr id="0" name=""/>
        <dsp:cNvSpPr/>
      </dsp:nvSpPr>
      <dsp:spPr>
        <a:xfrm>
          <a:off x="0" y="2695288"/>
          <a:ext cx="8764172" cy="122513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Maximise income</a:t>
          </a:r>
        </a:p>
        <a:p>
          <a:pPr marL="171450" lvl="1" indent="-171450" algn="l" defTabSz="844550">
            <a:lnSpc>
              <a:spcPct val="90000"/>
            </a:lnSpc>
            <a:spcBef>
              <a:spcPct val="0"/>
            </a:spcBef>
            <a:spcAft>
              <a:spcPct val="15000"/>
            </a:spcAft>
            <a:buChar char="•"/>
          </a:pPr>
          <a:r>
            <a:rPr lang="en-GB" sz="1900" kern="1200" dirty="0"/>
            <a:t>Recover all project costs (including indirect) </a:t>
          </a:r>
        </a:p>
        <a:p>
          <a:pPr marL="171450" lvl="1" indent="-171450" algn="l" defTabSz="844550">
            <a:lnSpc>
              <a:spcPct val="90000"/>
            </a:lnSpc>
            <a:spcBef>
              <a:spcPct val="0"/>
            </a:spcBef>
            <a:spcAft>
              <a:spcPct val="15000"/>
            </a:spcAft>
            <a:buChar char="•"/>
          </a:pPr>
          <a:r>
            <a:rPr lang="en-GB" sz="1900" kern="1200" dirty="0"/>
            <a:t>From project funders</a:t>
          </a:r>
        </a:p>
      </dsp:txBody>
      <dsp:txXfrm>
        <a:off x="1875347" y="2695288"/>
        <a:ext cx="6888824" cy="1225130"/>
      </dsp:txXfrm>
    </dsp:sp>
    <dsp:sp modelId="{2F50FB8F-C048-4927-90A4-F173CE866505}">
      <dsp:nvSpPr>
        <dsp:cNvPr id="0" name=""/>
        <dsp:cNvSpPr/>
      </dsp:nvSpPr>
      <dsp:spPr>
        <a:xfrm>
          <a:off x="225334" y="2817801"/>
          <a:ext cx="1547191" cy="98010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8423A-691E-49BA-AD28-552F86E9CBAA}">
      <dsp:nvSpPr>
        <dsp:cNvPr id="0" name=""/>
        <dsp:cNvSpPr/>
      </dsp:nvSpPr>
      <dsp:spPr>
        <a:xfrm>
          <a:off x="2703810" y="0"/>
          <a:ext cx="4055715" cy="139451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Day to day </a:t>
          </a:r>
        </a:p>
        <a:p>
          <a:pPr marL="228600" lvl="1" indent="-228600" algn="l" defTabSz="1022350">
            <a:lnSpc>
              <a:spcPct val="90000"/>
            </a:lnSpc>
            <a:spcBef>
              <a:spcPct val="0"/>
            </a:spcBef>
            <a:spcAft>
              <a:spcPct val="15000"/>
            </a:spcAft>
            <a:buChar char="•"/>
          </a:pPr>
          <a:r>
            <a:rPr lang="en-GB" sz="2300" kern="1200" dirty="0"/>
            <a:t>Provides information for internal decisions</a:t>
          </a:r>
        </a:p>
      </dsp:txBody>
      <dsp:txXfrm>
        <a:off x="2703810" y="174315"/>
        <a:ext cx="3532770" cy="1045889"/>
      </dsp:txXfrm>
    </dsp:sp>
    <dsp:sp modelId="{0F94300F-B833-47FF-ACA0-32125D23C8A6}">
      <dsp:nvSpPr>
        <dsp:cNvPr id="0" name=""/>
        <dsp:cNvSpPr/>
      </dsp:nvSpPr>
      <dsp:spPr>
        <a:xfrm>
          <a:off x="0" y="0"/>
          <a:ext cx="2703810" cy="13945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1. Internal reports</a:t>
          </a:r>
        </a:p>
      </dsp:txBody>
      <dsp:txXfrm>
        <a:off x="68075" y="68075"/>
        <a:ext cx="2567660" cy="1258369"/>
      </dsp:txXfrm>
    </dsp:sp>
    <dsp:sp modelId="{B3BA158E-1251-4EE0-A8F3-9435547BFE46}">
      <dsp:nvSpPr>
        <dsp:cNvPr id="0" name=""/>
        <dsp:cNvSpPr/>
      </dsp:nvSpPr>
      <dsp:spPr>
        <a:xfrm>
          <a:off x="2703810" y="1533971"/>
          <a:ext cx="4055715" cy="139451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Project based</a:t>
          </a:r>
        </a:p>
        <a:p>
          <a:pPr marL="228600" lvl="1" indent="-228600" algn="l" defTabSz="1022350">
            <a:lnSpc>
              <a:spcPct val="90000"/>
            </a:lnSpc>
            <a:spcBef>
              <a:spcPct val="0"/>
            </a:spcBef>
            <a:spcAft>
              <a:spcPct val="15000"/>
            </a:spcAft>
            <a:buChar char="•"/>
          </a:pPr>
          <a:r>
            <a:rPr lang="en-GB" sz="2300" kern="1200" dirty="0"/>
            <a:t>Often produced monthly or quarterly</a:t>
          </a:r>
        </a:p>
      </dsp:txBody>
      <dsp:txXfrm>
        <a:off x="2703810" y="1708286"/>
        <a:ext cx="3532770" cy="1045889"/>
      </dsp:txXfrm>
    </dsp:sp>
    <dsp:sp modelId="{26CA0956-8723-49E9-8160-856B4B2C88D8}">
      <dsp:nvSpPr>
        <dsp:cNvPr id="0" name=""/>
        <dsp:cNvSpPr/>
      </dsp:nvSpPr>
      <dsp:spPr>
        <a:xfrm>
          <a:off x="0" y="1533971"/>
          <a:ext cx="2703810" cy="13945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2. Donor reports</a:t>
          </a:r>
        </a:p>
      </dsp:txBody>
      <dsp:txXfrm>
        <a:off x="68075" y="1602046"/>
        <a:ext cx="2567660" cy="1258369"/>
      </dsp:txXfrm>
    </dsp:sp>
    <dsp:sp modelId="{A79D285D-90F2-42E6-89AB-9C34DCA77229}">
      <dsp:nvSpPr>
        <dsp:cNvPr id="0" name=""/>
        <dsp:cNvSpPr/>
      </dsp:nvSpPr>
      <dsp:spPr>
        <a:xfrm>
          <a:off x="2703810" y="3067943"/>
          <a:ext cx="4055715" cy="139451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Entity wide</a:t>
          </a:r>
        </a:p>
        <a:p>
          <a:pPr marL="228600" lvl="1" indent="-228600" algn="l" defTabSz="1022350">
            <a:lnSpc>
              <a:spcPct val="90000"/>
            </a:lnSpc>
            <a:spcBef>
              <a:spcPct val="0"/>
            </a:spcBef>
            <a:spcAft>
              <a:spcPct val="15000"/>
            </a:spcAft>
            <a:buChar char="•"/>
          </a:pPr>
          <a:r>
            <a:rPr lang="en-GB" sz="2300" kern="1200" dirty="0"/>
            <a:t>Often needed by regulators or bankers</a:t>
          </a:r>
        </a:p>
      </dsp:txBody>
      <dsp:txXfrm>
        <a:off x="2703810" y="3242258"/>
        <a:ext cx="3532770" cy="1045889"/>
      </dsp:txXfrm>
    </dsp:sp>
    <dsp:sp modelId="{096389FF-3EA4-496C-8EC8-9DDDB99DBD94}">
      <dsp:nvSpPr>
        <dsp:cNvPr id="0" name=""/>
        <dsp:cNvSpPr/>
      </dsp:nvSpPr>
      <dsp:spPr>
        <a:xfrm>
          <a:off x="0" y="3067943"/>
          <a:ext cx="2703810" cy="13945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3. Annual accounts</a:t>
          </a:r>
        </a:p>
      </dsp:txBody>
      <dsp:txXfrm>
        <a:off x="68075" y="3136018"/>
        <a:ext cx="2567660" cy="125836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3DA616-FF3F-064F-8C17-6802F7444AF9}" type="datetimeFigureOut">
              <a:rPr lang="en-US" smtClean="0"/>
              <a:t>7/27/2022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FB51CC-B998-4C43-889C-8DF8C24BD084}" type="slidenum">
              <a:rPr lang="en-US" smtClean="0"/>
              <a:t>‹#›</a:t>
            </a:fld>
            <a:endParaRPr lang="en-US"/>
          </a:p>
        </p:txBody>
      </p:sp>
    </p:spTree>
    <p:extLst>
      <p:ext uri="{BB962C8B-B14F-4D97-AF65-F5344CB8AC3E}">
        <p14:creationId xmlns:p14="http://schemas.microsoft.com/office/powerpoint/2010/main" val="1105818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016B8-A5E2-B84C-9992-2E4073BAD313}" type="datetimeFigureOut">
              <a:rPr lang="en-US" smtClean="0"/>
              <a:t>7/27/2022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A0C8C-C2B2-4043-9B57-46F1C915B665}" type="slidenum">
              <a:rPr lang="en-US" smtClean="0"/>
              <a:t>‹#›</a:t>
            </a:fld>
            <a:endParaRPr lang="en-US"/>
          </a:p>
        </p:txBody>
      </p:sp>
    </p:spTree>
    <p:extLst>
      <p:ext uri="{BB962C8B-B14F-4D97-AF65-F5344CB8AC3E}">
        <p14:creationId xmlns:p14="http://schemas.microsoft.com/office/powerpoint/2010/main" val="19543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7A0C8C-C2B2-4043-9B57-46F1C915B665}" type="slidenum">
              <a:rPr lang="en-US" smtClean="0"/>
              <a:t>17</a:t>
            </a:fld>
            <a:endParaRPr lang="en-US"/>
          </a:p>
        </p:txBody>
      </p:sp>
    </p:spTree>
    <p:extLst>
      <p:ext uri="{BB962C8B-B14F-4D97-AF65-F5344CB8AC3E}">
        <p14:creationId xmlns:p14="http://schemas.microsoft.com/office/powerpoint/2010/main" val="3042878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1" y="362858"/>
            <a:ext cx="6024348" cy="6263410"/>
          </a:xfrm>
          <a:prstGeom prst="rect">
            <a:avLst/>
          </a:prstGeom>
        </p:spPr>
      </p:pic>
      <p:sp>
        <p:nvSpPr>
          <p:cNvPr id="2" name="Title 1"/>
          <p:cNvSpPr>
            <a:spLocks noGrp="1"/>
          </p:cNvSpPr>
          <p:nvPr>
            <p:ph type="ctrTitle"/>
          </p:nvPr>
        </p:nvSpPr>
        <p:spPr>
          <a:xfrm>
            <a:off x="866440" y="1520131"/>
            <a:ext cx="7392189" cy="2550877"/>
          </a:xfrm>
        </p:spPr>
        <p:txBody>
          <a:bodyPr anchor="b"/>
          <a:lstStyle>
            <a:lvl1pPr>
              <a:lnSpc>
                <a:spcPts val="5000"/>
              </a:lnSpc>
              <a:defRPr sz="5400" spc="-15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66440" y="4071008"/>
            <a:ext cx="7392189" cy="861420"/>
          </a:xfrm>
        </p:spPr>
        <p:txBody>
          <a:bodyPr anchor="t">
            <a:normAutofit/>
          </a:bodyPr>
          <a:lstStyle>
            <a:lvl1pPr marL="0" indent="0" algn="l">
              <a:buNone/>
              <a:defRPr sz="2800" cap="none" spc="-100" baseline="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31" name="Round Same Side Corner Rectangle 30"/>
          <p:cNvSpPr/>
          <p:nvPr userDrawn="1"/>
        </p:nvSpPr>
        <p:spPr>
          <a:xfrm>
            <a:off x="866440" y="6277429"/>
            <a:ext cx="1041045" cy="52977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37" name="Text Placeholder 36"/>
          <p:cNvSpPr>
            <a:spLocks noGrp="1"/>
          </p:cNvSpPr>
          <p:nvPr>
            <p:ph type="body" sz="quarter" idx="13" hasCustomPrompt="1"/>
          </p:nvPr>
        </p:nvSpPr>
        <p:spPr>
          <a:xfrm>
            <a:off x="870632" y="6325990"/>
            <a:ext cx="1037998" cy="412977"/>
          </a:xfrm>
        </p:spPr>
        <p:txBody>
          <a:bodyPr anchor="ctr" anchorCtr="0">
            <a:normAutofit/>
          </a:bodyPr>
          <a:lstStyle>
            <a:lvl1pPr marL="0" indent="0" algn="ctr">
              <a:buFontTx/>
              <a:buNone/>
              <a:defRPr sz="1800" cap="all" baseline="0">
                <a:solidFill>
                  <a:schemeClr val="bg1"/>
                </a:solidFill>
              </a:defRPr>
            </a:lvl1pPr>
          </a:lstStyle>
          <a:p>
            <a:pPr lvl="0"/>
            <a:r>
              <a:rPr lang="en-US" dirty="0"/>
              <a:t>Day 1</a:t>
            </a:r>
          </a:p>
        </p:txBody>
      </p:sp>
      <p:pic>
        <p:nvPicPr>
          <p:cNvPr id="5" name="Picture 4" descr="Logo&#10;&#10;Description automatically generated">
            <a:extLst>
              <a:ext uri="{FF2B5EF4-FFF2-40B4-BE49-F238E27FC236}">
                <a16:creationId xmlns:a16="http://schemas.microsoft.com/office/drawing/2014/main" id="{088BD9DD-A42F-44D2-B319-1493133ABB36}"/>
              </a:ext>
            </a:extLst>
          </p:cNvPr>
          <p:cNvPicPr>
            <a:picLocks noChangeAspect="1"/>
          </p:cNvPicPr>
          <p:nvPr userDrawn="1"/>
        </p:nvPicPr>
        <p:blipFill>
          <a:blip r:embed="rId3"/>
          <a:stretch>
            <a:fillRect/>
          </a:stretch>
        </p:blipFill>
        <p:spPr>
          <a:xfrm>
            <a:off x="6175829" y="181927"/>
            <a:ext cx="2273818" cy="12639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4">
    <p:spTree>
      <p:nvGrpSpPr>
        <p:cNvPr id="1" name=""/>
        <p:cNvGrpSpPr/>
        <p:nvPr/>
      </p:nvGrpSpPr>
      <p:grpSpPr>
        <a:xfrm>
          <a:off x="0" y="0"/>
          <a:ext cx="0" cy="0"/>
          <a:chOff x="0" y="0"/>
          <a:chExt cx="0" cy="0"/>
        </a:xfrm>
      </p:grpSpPr>
      <p:sp>
        <p:nvSpPr>
          <p:cNvPr id="8" name="Rectangle 7"/>
          <p:cNvSpPr/>
          <p:nvPr userDrawn="1"/>
        </p:nvSpPr>
        <p:spPr>
          <a:xfrm>
            <a:off x="148771" y="154640"/>
            <a:ext cx="8846457" cy="6531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1" y="362858"/>
            <a:ext cx="6024348" cy="6263410"/>
          </a:xfrm>
          <a:prstGeom prst="rect">
            <a:avLst/>
          </a:prstGeom>
        </p:spPr>
      </p:pic>
      <p:sp>
        <p:nvSpPr>
          <p:cNvPr id="2" name="Title 1"/>
          <p:cNvSpPr>
            <a:spLocks noGrp="1"/>
          </p:cNvSpPr>
          <p:nvPr>
            <p:ph type="ctrTitle" hasCustomPrompt="1"/>
          </p:nvPr>
        </p:nvSpPr>
        <p:spPr>
          <a:xfrm>
            <a:off x="866440" y="849087"/>
            <a:ext cx="3524131" cy="2757714"/>
          </a:xfrm>
        </p:spPr>
        <p:txBody>
          <a:bodyPr anchor="b"/>
          <a:lstStyle>
            <a:lvl1pPr algn="l">
              <a:lnSpc>
                <a:spcPts val="5000"/>
              </a:lnSpc>
              <a:defRPr sz="5400" spc="-150">
                <a:solidFill>
                  <a:schemeClr val="accent2"/>
                </a:solidFill>
              </a:defRPr>
            </a:lvl1pPr>
          </a:lstStyle>
          <a:p>
            <a:r>
              <a:rPr lang="en-US" dirty="0"/>
              <a:t>Click to edit Divider title</a:t>
            </a:r>
          </a:p>
        </p:txBody>
      </p:sp>
      <p:sp>
        <p:nvSpPr>
          <p:cNvPr id="3" name="Subtitle 2"/>
          <p:cNvSpPr>
            <a:spLocks noGrp="1"/>
          </p:cNvSpPr>
          <p:nvPr>
            <p:ph type="subTitle" idx="1" hasCustomPrompt="1"/>
          </p:nvPr>
        </p:nvSpPr>
        <p:spPr>
          <a:xfrm>
            <a:off x="866440" y="3722664"/>
            <a:ext cx="3531389" cy="2032249"/>
          </a:xfrm>
        </p:spPr>
        <p:txBody>
          <a:bodyPr anchor="t">
            <a:normAutofit/>
          </a:bodyPr>
          <a:lstStyle>
            <a:lvl1pPr marL="0" indent="0" algn="l">
              <a:buNone/>
              <a:defRPr sz="2800" cap="none" spc="-100" baseline="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11"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5" name="Picture 4" descr="Logo&#10;&#10;Description automatically generated">
            <a:extLst>
              <a:ext uri="{FF2B5EF4-FFF2-40B4-BE49-F238E27FC236}">
                <a16:creationId xmlns:a16="http://schemas.microsoft.com/office/drawing/2014/main" id="{A020BE6B-BA18-4761-B04D-B2A46A182A23}"/>
              </a:ext>
            </a:extLst>
          </p:cNvPr>
          <p:cNvPicPr>
            <a:picLocks noChangeAspect="1"/>
          </p:cNvPicPr>
          <p:nvPr userDrawn="1"/>
        </p:nvPicPr>
        <p:blipFill>
          <a:blip r:embed="rId3"/>
          <a:stretch>
            <a:fillRect/>
          </a:stretch>
        </p:blipFill>
        <p:spPr>
          <a:xfrm>
            <a:off x="151481" y="6056260"/>
            <a:ext cx="1079231" cy="59990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5">
    <p:spTree>
      <p:nvGrpSpPr>
        <p:cNvPr id="1" name=""/>
        <p:cNvGrpSpPr/>
        <p:nvPr/>
      </p:nvGrpSpPr>
      <p:grpSpPr>
        <a:xfrm>
          <a:off x="0" y="0"/>
          <a:ext cx="0" cy="0"/>
          <a:chOff x="0" y="0"/>
          <a:chExt cx="0" cy="0"/>
        </a:xfrm>
      </p:grpSpPr>
      <p:sp>
        <p:nvSpPr>
          <p:cNvPr id="8" name="Rectangle 7"/>
          <p:cNvSpPr/>
          <p:nvPr userDrawn="1"/>
        </p:nvSpPr>
        <p:spPr>
          <a:xfrm>
            <a:off x="148771" y="154640"/>
            <a:ext cx="4539343" cy="6531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66440" y="849087"/>
            <a:ext cx="3524131" cy="2757714"/>
          </a:xfrm>
        </p:spPr>
        <p:txBody>
          <a:bodyPr anchor="b"/>
          <a:lstStyle>
            <a:lvl1pPr algn="l">
              <a:lnSpc>
                <a:spcPts val="5000"/>
              </a:lnSpc>
              <a:defRPr sz="5400" spc="-150">
                <a:solidFill>
                  <a:schemeClr val="accent2"/>
                </a:solidFill>
              </a:defRPr>
            </a:lvl1pPr>
          </a:lstStyle>
          <a:p>
            <a:r>
              <a:rPr lang="en-US" dirty="0"/>
              <a:t>Click to edit Divider title</a:t>
            </a:r>
          </a:p>
        </p:txBody>
      </p:sp>
      <p:sp>
        <p:nvSpPr>
          <p:cNvPr id="3" name="Subtitle 2"/>
          <p:cNvSpPr>
            <a:spLocks noGrp="1"/>
          </p:cNvSpPr>
          <p:nvPr>
            <p:ph type="subTitle" idx="1" hasCustomPrompt="1"/>
          </p:nvPr>
        </p:nvSpPr>
        <p:spPr>
          <a:xfrm>
            <a:off x="866440" y="3722664"/>
            <a:ext cx="3531389" cy="2032249"/>
          </a:xfrm>
        </p:spPr>
        <p:txBody>
          <a:bodyPr anchor="t">
            <a:normAutofit/>
          </a:bodyPr>
          <a:lstStyle>
            <a:lvl1pPr marL="0" indent="0" algn="l">
              <a:buNone/>
              <a:defRPr sz="2800" cap="none" spc="-100" baseline="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7"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9" name="Picture 8" descr="Logo&#10;&#10;Description automatically generated">
            <a:extLst>
              <a:ext uri="{FF2B5EF4-FFF2-40B4-BE49-F238E27FC236}">
                <a16:creationId xmlns:a16="http://schemas.microsoft.com/office/drawing/2014/main" id="{C276152A-4ED3-4724-9E0C-0175F9329163}"/>
              </a:ext>
            </a:extLst>
          </p:cNvPr>
          <p:cNvPicPr>
            <a:picLocks noChangeAspect="1"/>
          </p:cNvPicPr>
          <p:nvPr userDrawn="1"/>
        </p:nvPicPr>
        <p:blipFill>
          <a:blip r:embed="rId2"/>
          <a:stretch>
            <a:fillRect/>
          </a:stretch>
        </p:blipFill>
        <p:spPr>
          <a:xfrm>
            <a:off x="151481" y="6056260"/>
            <a:ext cx="1079231" cy="59990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Option 7">
    <p:spTree>
      <p:nvGrpSpPr>
        <p:cNvPr id="1" name=""/>
        <p:cNvGrpSpPr/>
        <p:nvPr/>
      </p:nvGrpSpPr>
      <p:grpSpPr>
        <a:xfrm>
          <a:off x="0" y="0"/>
          <a:ext cx="0" cy="0"/>
          <a:chOff x="0" y="0"/>
          <a:chExt cx="0" cy="0"/>
        </a:xfrm>
      </p:grpSpPr>
      <p:sp>
        <p:nvSpPr>
          <p:cNvPr id="3" name="Rectangle 2"/>
          <p:cNvSpPr/>
          <p:nvPr userDrawn="1"/>
        </p:nvSpPr>
        <p:spPr>
          <a:xfrm>
            <a:off x="148771" y="125612"/>
            <a:ext cx="8846457" cy="4315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458" y="116114"/>
            <a:ext cx="8184242" cy="3918857"/>
          </a:xfrm>
        </p:spPr>
        <p:txBody>
          <a:bodyPr anchor="b" anchorCtr="0"/>
          <a:lstStyle/>
          <a:p>
            <a:r>
              <a:rPr lang="en-US"/>
              <a:t>Click to edit Master title style</a:t>
            </a:r>
            <a:endParaRPr lang="en-US" dirty="0"/>
          </a:p>
        </p:txBody>
      </p:sp>
      <p:sp>
        <p:nvSpPr>
          <p:cNvPr id="4" name="Text Placeholder 2"/>
          <p:cNvSpPr>
            <a:spLocks noGrp="1"/>
          </p:cNvSpPr>
          <p:nvPr>
            <p:ph type="body" idx="1"/>
          </p:nvPr>
        </p:nvSpPr>
        <p:spPr>
          <a:xfrm>
            <a:off x="457200" y="4778165"/>
            <a:ext cx="8191500" cy="994891"/>
          </a:xfrm>
        </p:spPr>
        <p:txBody>
          <a:bodyPr anchor="t"/>
          <a:lstStyle>
            <a:lvl1pPr marL="0" indent="0" algn="l">
              <a:buNone/>
              <a:defRPr sz="20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3871" t="-953" r="-43174" b="462"/>
          <a:stretch/>
        </p:blipFill>
        <p:spPr>
          <a:xfrm>
            <a:off x="0" y="0"/>
            <a:ext cx="9144000" cy="6858000"/>
          </a:xfrm>
          <a:prstGeom prst="rect">
            <a:avLst/>
          </a:prstGeom>
        </p:spPr>
      </p:pic>
      <p:sp>
        <p:nvSpPr>
          <p:cNvPr id="2" name="Title 1"/>
          <p:cNvSpPr>
            <a:spLocks noGrp="1"/>
          </p:cNvSpPr>
          <p:nvPr>
            <p:ph type="title" hasCustomPrompt="1"/>
          </p:nvPr>
        </p:nvSpPr>
        <p:spPr>
          <a:xfrm>
            <a:off x="623888" y="675993"/>
            <a:ext cx="4154846" cy="2898587"/>
          </a:xfrm>
          <a:prstGeom prst="rect">
            <a:avLst/>
          </a:prstGeom>
        </p:spPr>
        <p:txBody>
          <a:bodyPr anchor="b">
            <a:normAutofit/>
          </a:bodyPr>
          <a:lstStyle>
            <a:lvl1pPr>
              <a:defRPr sz="3600">
                <a:solidFill>
                  <a:schemeClr val="bg1"/>
                </a:solidFill>
                <a:latin typeface="Oxygen" charset="0"/>
                <a:ea typeface="Oxygen" charset="0"/>
                <a:cs typeface="Oxygen" charset="0"/>
              </a:defRPr>
            </a:lvl1pPr>
          </a:lstStyle>
          <a:p>
            <a:r>
              <a:rPr lang="en-US" dirty="0"/>
              <a:t>Click to edit </a:t>
            </a:r>
            <a:br>
              <a:rPr lang="en-US" dirty="0"/>
            </a:br>
            <a:r>
              <a:rPr lang="en-US" dirty="0"/>
              <a:t>master title</a:t>
            </a:r>
          </a:p>
        </p:txBody>
      </p:sp>
      <p:sp>
        <p:nvSpPr>
          <p:cNvPr id="3" name="Text Placeholder 2"/>
          <p:cNvSpPr>
            <a:spLocks noGrp="1"/>
          </p:cNvSpPr>
          <p:nvPr>
            <p:ph type="body" idx="1" hasCustomPrompt="1"/>
          </p:nvPr>
        </p:nvSpPr>
        <p:spPr>
          <a:xfrm>
            <a:off x="623888" y="3634008"/>
            <a:ext cx="4154846" cy="1390155"/>
          </a:xfrm>
          <a:prstGeom prst="rect">
            <a:avLst/>
          </a:prstGeom>
        </p:spPr>
        <p:txBody>
          <a:bodyPr>
            <a:normAutofit/>
          </a:bodyPr>
          <a:lstStyle>
            <a:lvl1pPr marL="0" indent="0">
              <a:buNone/>
              <a:defRPr sz="1800">
                <a:solidFill>
                  <a:srgbClr val="F89D33"/>
                </a:solidFill>
                <a:latin typeface="Oxygen" charset="0"/>
                <a:ea typeface="Oxygen" charset="0"/>
                <a:cs typeface="Oxygen"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a:t>
            </a:r>
          </a:p>
        </p:txBody>
      </p:sp>
      <p:sp>
        <p:nvSpPr>
          <p:cNvPr id="6" name="TextBox 5"/>
          <p:cNvSpPr txBox="1"/>
          <p:nvPr userDrawn="1"/>
        </p:nvSpPr>
        <p:spPr>
          <a:xfrm>
            <a:off x="5176299" y="7521934"/>
            <a:ext cx="184731" cy="369332"/>
          </a:xfrm>
          <a:prstGeom prst="rect">
            <a:avLst/>
          </a:prstGeom>
          <a:noFill/>
        </p:spPr>
        <p:txBody>
          <a:bodyPr wrap="none" rtlCol="0">
            <a:spAutoFit/>
          </a:bodyPr>
          <a:lstStyle/>
          <a:p>
            <a:endParaRPr lang="en-US" dirty="0"/>
          </a:p>
        </p:txBody>
      </p:sp>
      <p:sp>
        <p:nvSpPr>
          <p:cNvPr id="19" name="Rectangle 18"/>
          <p:cNvSpPr/>
          <p:nvPr userDrawn="1"/>
        </p:nvSpPr>
        <p:spPr>
          <a:xfrm>
            <a:off x="1648" y="6731890"/>
            <a:ext cx="9144000" cy="142671"/>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le Page ">
    <p:spTree>
      <p:nvGrpSpPr>
        <p:cNvPr id="1" name=""/>
        <p:cNvGrpSpPr/>
        <p:nvPr/>
      </p:nvGrpSpPr>
      <p:grpSpPr>
        <a:xfrm>
          <a:off x="0" y="0"/>
          <a:ext cx="0" cy="0"/>
          <a:chOff x="0" y="0"/>
          <a:chExt cx="0" cy="0"/>
        </a:xfrm>
      </p:grpSpPr>
      <p:sp>
        <p:nvSpPr>
          <p:cNvPr id="16" name="Rectangle 15"/>
          <p:cNvSpPr/>
          <p:nvPr userDrawn="1"/>
        </p:nvSpPr>
        <p:spPr>
          <a:xfrm>
            <a:off x="-1" y="116114"/>
            <a:ext cx="9144001" cy="6749836"/>
          </a:xfrm>
          <a:prstGeom prst="rect">
            <a:avLst/>
          </a:prstGeom>
          <a:solidFill>
            <a:srgbClr val="00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870" t="1797" r="-43222" b="462"/>
          <a:stretch/>
        </p:blipFill>
        <p:spPr>
          <a:xfrm>
            <a:off x="-7952" y="143125"/>
            <a:ext cx="9088343" cy="6627409"/>
          </a:xfrm>
          <a:prstGeom prst="rect">
            <a:avLst/>
          </a:prstGeom>
        </p:spPr>
      </p:pic>
      <p:sp>
        <p:nvSpPr>
          <p:cNvPr id="2" name="Title 1"/>
          <p:cNvSpPr>
            <a:spLocks noGrp="1"/>
          </p:cNvSpPr>
          <p:nvPr>
            <p:ph type="title" hasCustomPrompt="1"/>
          </p:nvPr>
        </p:nvSpPr>
        <p:spPr>
          <a:xfrm>
            <a:off x="623888" y="2431229"/>
            <a:ext cx="7886700" cy="1399430"/>
          </a:xfrm>
          <a:prstGeom prst="rect">
            <a:avLst/>
          </a:prstGeom>
        </p:spPr>
        <p:txBody>
          <a:bodyPr anchor="b">
            <a:normAutofit/>
          </a:bodyPr>
          <a:lstStyle>
            <a:lvl1pPr>
              <a:defRPr sz="3600">
                <a:solidFill>
                  <a:srgbClr val="F89D33"/>
                </a:solidFill>
                <a:latin typeface="Oxygen" charset="0"/>
                <a:ea typeface="Oxygen" charset="0"/>
                <a:cs typeface="Oxygen" charset="0"/>
              </a:defRPr>
            </a:lvl1pPr>
          </a:lstStyle>
          <a:p>
            <a:r>
              <a:rPr lang="en-US" dirty="0"/>
              <a:t>Click to edit master title</a:t>
            </a:r>
          </a:p>
        </p:txBody>
      </p:sp>
      <p:sp>
        <p:nvSpPr>
          <p:cNvPr id="3" name="Text Placeholder 2"/>
          <p:cNvSpPr>
            <a:spLocks noGrp="1"/>
          </p:cNvSpPr>
          <p:nvPr>
            <p:ph type="body" idx="1" hasCustomPrompt="1"/>
          </p:nvPr>
        </p:nvSpPr>
        <p:spPr>
          <a:xfrm>
            <a:off x="623888" y="3890089"/>
            <a:ext cx="7886700" cy="441502"/>
          </a:xfrm>
          <a:prstGeom prst="rect">
            <a:avLst/>
          </a:prstGeom>
        </p:spPr>
        <p:txBody>
          <a:bodyPr>
            <a:normAutofit/>
          </a:bodyPr>
          <a:lstStyle>
            <a:lvl1pPr marL="0" indent="0">
              <a:buNone/>
              <a:defRPr sz="1800">
                <a:solidFill>
                  <a:schemeClr val="bg1"/>
                </a:solidFill>
                <a:latin typeface="Oxygen" charset="0"/>
                <a:ea typeface="Oxygen" charset="0"/>
                <a:cs typeface="Oxygen"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5679" t="18310" r="16206" b="18310"/>
          <a:stretch/>
        </p:blipFill>
        <p:spPr>
          <a:xfrm>
            <a:off x="4667416" y="564544"/>
            <a:ext cx="4484535" cy="1137036"/>
          </a:xfrm>
          <a:prstGeom prst="rect">
            <a:avLst/>
          </a:prstGeom>
        </p:spPr>
      </p:pic>
      <p:sp>
        <p:nvSpPr>
          <p:cNvPr id="10" name="Rectangle 9"/>
          <p:cNvSpPr/>
          <p:nvPr userDrawn="1"/>
        </p:nvSpPr>
        <p:spPr>
          <a:xfrm>
            <a:off x="1648" y="6731890"/>
            <a:ext cx="9144000" cy="142671"/>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2" y="1393370"/>
            <a:ext cx="5033168" cy="5232897"/>
          </a:xfrm>
          <a:prstGeom prst="rect">
            <a:avLst/>
          </a:prstGeom>
        </p:spPr>
      </p:pic>
    </p:spTree>
    <p:extLst>
      <p:ext uri="{BB962C8B-B14F-4D97-AF65-F5344CB8AC3E}">
        <p14:creationId xmlns:p14="http://schemas.microsoft.com/office/powerpoint/2010/main" val="78313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457200" y="1524000"/>
            <a:ext cx="4046220" cy="44958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1524000"/>
            <a:ext cx="4008119" cy="44958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24000"/>
            <a:ext cx="4046220" cy="759290"/>
          </a:xfrm>
        </p:spPr>
        <p:txBody>
          <a:bodyPr anchor="b" anchorCtr="0">
            <a:noAutofit/>
          </a:bodyPr>
          <a:lstStyle>
            <a:lvl1pPr marL="0" indent="0">
              <a:buNone/>
              <a:defRPr sz="2400" b="0" spc="-6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60172"/>
            <a:ext cx="4046220" cy="355963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1524000"/>
            <a:ext cx="4008119" cy="756635"/>
          </a:xfrm>
        </p:spPr>
        <p:txBody>
          <a:bodyPr anchor="b">
            <a:noAutofit/>
          </a:bodyPr>
          <a:lstStyle>
            <a:lvl1pPr marL="0" indent="0">
              <a:buNone/>
              <a:defRPr sz="2400" b="0" spc="-6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0" y="2474687"/>
            <a:ext cx="4008119" cy="35451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264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457" y="130630"/>
            <a:ext cx="8191500" cy="1175656"/>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82446" y="52466"/>
            <a:ext cx="8979108" cy="133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5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ivider Slide ">
    <p:spTree>
      <p:nvGrpSpPr>
        <p:cNvPr id="1" name=""/>
        <p:cNvGrpSpPr/>
        <p:nvPr/>
      </p:nvGrpSpPr>
      <p:grpSpPr>
        <a:xfrm>
          <a:off x="0" y="0"/>
          <a:ext cx="0" cy="0"/>
          <a:chOff x="0" y="0"/>
          <a:chExt cx="0" cy="0"/>
        </a:xfrm>
      </p:grpSpPr>
      <p:sp>
        <p:nvSpPr>
          <p:cNvPr id="12" name="Rectangle 11"/>
          <p:cNvSpPr/>
          <p:nvPr userDrawn="1"/>
        </p:nvSpPr>
        <p:spPr>
          <a:xfrm>
            <a:off x="-1" y="151307"/>
            <a:ext cx="9144001" cy="6714643"/>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871" t="-953" r="-46149" b="462"/>
          <a:stretch/>
        </p:blipFill>
        <p:spPr>
          <a:xfrm>
            <a:off x="-1" y="151307"/>
            <a:ext cx="9144000" cy="6714643"/>
          </a:xfrm>
          <a:prstGeom prst="rect">
            <a:avLst/>
          </a:prstGeom>
        </p:spPr>
      </p:pic>
      <p:sp>
        <p:nvSpPr>
          <p:cNvPr id="2" name="Title 1"/>
          <p:cNvSpPr>
            <a:spLocks noGrp="1"/>
          </p:cNvSpPr>
          <p:nvPr>
            <p:ph type="title" hasCustomPrompt="1"/>
          </p:nvPr>
        </p:nvSpPr>
        <p:spPr>
          <a:xfrm>
            <a:off x="623888" y="1038226"/>
            <a:ext cx="7886700" cy="2852737"/>
          </a:xfrm>
          <a:prstGeom prst="rect">
            <a:avLst/>
          </a:prstGeom>
        </p:spPr>
        <p:txBody>
          <a:bodyPr anchor="b">
            <a:normAutofit/>
          </a:bodyPr>
          <a:lstStyle>
            <a:lvl1pPr>
              <a:defRPr sz="5000">
                <a:solidFill>
                  <a:schemeClr val="bg1"/>
                </a:solidFill>
                <a:latin typeface="Oxygen" charset="0"/>
                <a:ea typeface="Oxygen" charset="0"/>
                <a:cs typeface="Oxygen" charset="0"/>
              </a:defRPr>
            </a:lvl1pPr>
          </a:lstStyle>
          <a:p>
            <a:r>
              <a:rPr lang="en-US" dirty="0"/>
              <a:t>Click to edit </a:t>
            </a:r>
            <a:br>
              <a:rPr lang="en-US" dirty="0"/>
            </a:br>
            <a:r>
              <a:rPr lang="en-US" dirty="0"/>
              <a:t>divider slide</a:t>
            </a:r>
          </a:p>
        </p:txBody>
      </p:sp>
      <p:sp>
        <p:nvSpPr>
          <p:cNvPr id="3" name="Text Placeholder 2"/>
          <p:cNvSpPr>
            <a:spLocks noGrp="1"/>
          </p:cNvSpPr>
          <p:nvPr>
            <p:ph type="body" idx="1" hasCustomPrompt="1"/>
          </p:nvPr>
        </p:nvSpPr>
        <p:spPr>
          <a:xfrm>
            <a:off x="623888" y="3917951"/>
            <a:ext cx="7886700" cy="1500187"/>
          </a:xfrm>
          <a:prstGeom prst="rect">
            <a:avLst/>
          </a:prstGeom>
        </p:spPr>
        <p:txBody>
          <a:bodyPr>
            <a:normAutofit/>
          </a:bodyPr>
          <a:lstStyle>
            <a:lvl1pPr marL="0" indent="0">
              <a:buNone/>
              <a:defRPr sz="1800">
                <a:solidFill>
                  <a:schemeClr val="bg1"/>
                </a:solidFill>
                <a:latin typeface="Oxygen" charset="0"/>
                <a:ea typeface="Oxygen" charset="0"/>
                <a:cs typeface="Oxygen"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0" name="Rectangle 9"/>
          <p:cNvSpPr/>
          <p:nvPr userDrawn="1"/>
        </p:nvSpPr>
        <p:spPr>
          <a:xfrm>
            <a:off x="1648" y="6731890"/>
            <a:ext cx="9144000" cy="142671"/>
          </a:xfrm>
          <a:prstGeom prst="rect">
            <a:avLst/>
          </a:prstGeom>
          <a:solidFill>
            <a:srgbClr val="006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25" y="5856514"/>
            <a:ext cx="1025222" cy="658005"/>
          </a:xfrm>
          <a:prstGeom prst="rect">
            <a:avLst/>
          </a:prstGeom>
        </p:spPr>
      </p:pic>
      <p:sp>
        <p:nvSpPr>
          <p:cNvPr id="13"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solidFill>
                  <a:schemeClr val="accent4"/>
                </a:solidFill>
              </a:rPr>
              <a:pPr algn="ctr"/>
              <a:t>‹#›</a:t>
            </a:fld>
            <a:endParaRPr lang="en-US" sz="1400" dirty="0">
              <a:solidFill>
                <a:schemeClr val="accent4"/>
              </a:solidFill>
            </a:endParaRPr>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2" name="Rectangle 11"/>
          <p:cNvSpPr/>
          <p:nvPr userDrawn="1"/>
        </p:nvSpPr>
        <p:spPr>
          <a:xfrm>
            <a:off x="-1" y="151307"/>
            <a:ext cx="9144001" cy="6714643"/>
          </a:xfrm>
          <a:prstGeom prst="rect">
            <a:avLst/>
          </a:prstGeom>
          <a:solidFill>
            <a:srgbClr val="006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871" t="-953" r="-46149" b="462"/>
          <a:stretch/>
        </p:blipFill>
        <p:spPr>
          <a:xfrm>
            <a:off x="-1" y="151307"/>
            <a:ext cx="9144000" cy="6714643"/>
          </a:xfrm>
          <a:prstGeom prst="rect">
            <a:avLst/>
          </a:prstGeom>
        </p:spPr>
      </p:pic>
      <p:sp>
        <p:nvSpPr>
          <p:cNvPr id="10" name="Rectangle 9"/>
          <p:cNvSpPr/>
          <p:nvPr userDrawn="1"/>
        </p:nvSpPr>
        <p:spPr>
          <a:xfrm>
            <a:off x="1648" y="6731890"/>
            <a:ext cx="9144000" cy="142671"/>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hasCustomPrompt="1"/>
          </p:nvPr>
        </p:nvSpPr>
        <p:spPr>
          <a:xfrm>
            <a:off x="623888" y="3508628"/>
            <a:ext cx="7886700" cy="1500187"/>
          </a:xfrm>
          <a:prstGeom prst="rect">
            <a:avLst/>
          </a:prstGeom>
        </p:spPr>
        <p:txBody>
          <a:bodyPr>
            <a:normAutofit/>
          </a:bodyPr>
          <a:lstStyle>
            <a:lvl1pPr marL="0" indent="0">
              <a:lnSpc>
                <a:spcPct val="120000"/>
              </a:lnSpc>
              <a:buNone/>
              <a:defRPr sz="1800">
                <a:solidFill>
                  <a:schemeClr val="bg1"/>
                </a:solidFill>
                <a:latin typeface="Oxygen" charset="0"/>
                <a:ea typeface="Oxygen" charset="0"/>
                <a:cs typeface="Oxygen"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of Presenter </a:t>
            </a:r>
            <a:br>
              <a:rPr lang="en-US" dirty="0"/>
            </a:br>
            <a:r>
              <a:rPr lang="en-US" dirty="0"/>
              <a:t>and contact information</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888" y="2367646"/>
            <a:ext cx="3763618" cy="1140982"/>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625" y="5856514"/>
            <a:ext cx="1025222" cy="658005"/>
          </a:xfrm>
          <a:prstGeom prst="rect">
            <a:avLst/>
          </a:prstGeom>
        </p:spPr>
      </p:pic>
      <p:sp>
        <p:nvSpPr>
          <p:cNvPr id="15"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solidFill>
                  <a:schemeClr val="accent4"/>
                </a:solidFill>
              </a:rPr>
              <a:pPr algn="ctr"/>
              <a:t>‹#›</a:t>
            </a:fld>
            <a:endParaRPr lang="en-US" sz="1400" dirty="0">
              <a:solidFill>
                <a:schemeClr val="accent4"/>
              </a:solidFill>
            </a:endParaRPr>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Slide Option 5">
    <p:spTree>
      <p:nvGrpSpPr>
        <p:cNvPr id="1" name=""/>
        <p:cNvGrpSpPr/>
        <p:nvPr/>
      </p:nvGrpSpPr>
      <p:grpSpPr>
        <a:xfrm>
          <a:off x="0" y="0"/>
          <a:ext cx="0" cy="0"/>
          <a:chOff x="0" y="0"/>
          <a:chExt cx="0" cy="0"/>
        </a:xfrm>
      </p:grpSpPr>
      <p:sp>
        <p:nvSpPr>
          <p:cNvPr id="8" name="Rectangle 7"/>
          <p:cNvSpPr/>
          <p:nvPr userDrawn="1"/>
        </p:nvSpPr>
        <p:spPr>
          <a:xfrm>
            <a:off x="148771" y="154640"/>
            <a:ext cx="4539343" cy="6531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66440" y="849087"/>
            <a:ext cx="3524131" cy="2757714"/>
          </a:xfrm>
        </p:spPr>
        <p:txBody>
          <a:bodyPr anchor="b"/>
          <a:lstStyle>
            <a:lvl1pPr algn="l">
              <a:lnSpc>
                <a:spcPts val="5000"/>
              </a:lnSpc>
              <a:defRPr sz="5400" spc="-150">
                <a:solidFill>
                  <a:schemeClr val="bg1"/>
                </a:solidFill>
              </a:defRPr>
            </a:lvl1pPr>
          </a:lstStyle>
          <a:p>
            <a:r>
              <a:rPr lang="en-US" dirty="0"/>
              <a:t>Click to edit Divider title</a:t>
            </a:r>
          </a:p>
        </p:txBody>
      </p:sp>
      <p:sp>
        <p:nvSpPr>
          <p:cNvPr id="3" name="Subtitle 2"/>
          <p:cNvSpPr>
            <a:spLocks noGrp="1"/>
          </p:cNvSpPr>
          <p:nvPr>
            <p:ph type="subTitle" idx="1" hasCustomPrompt="1"/>
          </p:nvPr>
        </p:nvSpPr>
        <p:spPr>
          <a:xfrm>
            <a:off x="866440" y="3722664"/>
            <a:ext cx="3531389" cy="2032249"/>
          </a:xfrm>
        </p:spPr>
        <p:txBody>
          <a:bodyPr anchor="t">
            <a:normAutofit/>
          </a:bodyPr>
          <a:lstStyle>
            <a:lvl1pPr marL="0" indent="0" algn="l">
              <a:buNone/>
              <a:defRPr sz="2800" cap="none" spc="-100" baseline="0">
                <a:solidFill>
                  <a:schemeClr val="accent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25" y="5856514"/>
            <a:ext cx="1025222" cy="65800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Slide Option 7">
    <p:spTree>
      <p:nvGrpSpPr>
        <p:cNvPr id="1" name=""/>
        <p:cNvGrpSpPr/>
        <p:nvPr/>
      </p:nvGrpSpPr>
      <p:grpSpPr>
        <a:xfrm>
          <a:off x="0" y="0"/>
          <a:ext cx="0" cy="0"/>
          <a:chOff x="0" y="0"/>
          <a:chExt cx="0" cy="0"/>
        </a:xfrm>
      </p:grpSpPr>
      <p:sp>
        <p:nvSpPr>
          <p:cNvPr id="3" name="Rectangle 2"/>
          <p:cNvSpPr/>
          <p:nvPr userDrawn="1"/>
        </p:nvSpPr>
        <p:spPr>
          <a:xfrm>
            <a:off x="148771" y="125612"/>
            <a:ext cx="8846457" cy="431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458" y="116114"/>
            <a:ext cx="8184242" cy="3918857"/>
          </a:xfrm>
        </p:spPr>
        <p:txBody>
          <a:bodyPr anchor="b" anchorCtr="0"/>
          <a:lstStyle/>
          <a:p>
            <a:r>
              <a:rPr lang="en-US"/>
              <a:t>Click to edit Master title style</a:t>
            </a:r>
            <a:endParaRPr lang="en-US" dirty="0"/>
          </a:p>
        </p:txBody>
      </p:sp>
      <p:sp>
        <p:nvSpPr>
          <p:cNvPr id="4" name="Text Placeholder 2"/>
          <p:cNvSpPr>
            <a:spLocks noGrp="1"/>
          </p:cNvSpPr>
          <p:nvPr>
            <p:ph type="body" idx="1"/>
          </p:nvPr>
        </p:nvSpPr>
        <p:spPr>
          <a:xfrm>
            <a:off x="457200" y="4778165"/>
            <a:ext cx="8191500" cy="994891"/>
          </a:xfrm>
        </p:spPr>
        <p:txBody>
          <a:bodyPr anchor="t"/>
          <a:lstStyle>
            <a:lvl1pPr marL="0" indent="0" algn="l">
              <a:buNone/>
              <a:defRPr sz="20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ivider Slide Option 4">
    <p:spTree>
      <p:nvGrpSpPr>
        <p:cNvPr id="1" name=""/>
        <p:cNvGrpSpPr/>
        <p:nvPr/>
      </p:nvGrpSpPr>
      <p:grpSpPr>
        <a:xfrm>
          <a:off x="0" y="0"/>
          <a:ext cx="0" cy="0"/>
          <a:chOff x="0" y="0"/>
          <a:chExt cx="0" cy="0"/>
        </a:xfrm>
      </p:grpSpPr>
      <p:sp>
        <p:nvSpPr>
          <p:cNvPr id="8" name="Rectangle 7"/>
          <p:cNvSpPr/>
          <p:nvPr userDrawn="1"/>
        </p:nvSpPr>
        <p:spPr>
          <a:xfrm>
            <a:off x="148771" y="154640"/>
            <a:ext cx="8846457" cy="6531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1" y="362858"/>
            <a:ext cx="6024348" cy="6263410"/>
          </a:xfrm>
          <a:prstGeom prst="rect">
            <a:avLst/>
          </a:prstGeom>
        </p:spPr>
      </p:pic>
      <p:sp>
        <p:nvSpPr>
          <p:cNvPr id="2" name="Title 1"/>
          <p:cNvSpPr>
            <a:spLocks noGrp="1"/>
          </p:cNvSpPr>
          <p:nvPr>
            <p:ph type="ctrTitle" hasCustomPrompt="1"/>
          </p:nvPr>
        </p:nvSpPr>
        <p:spPr>
          <a:xfrm>
            <a:off x="866440" y="849087"/>
            <a:ext cx="3524131" cy="2757714"/>
          </a:xfrm>
        </p:spPr>
        <p:txBody>
          <a:bodyPr anchor="b"/>
          <a:lstStyle>
            <a:lvl1pPr algn="l">
              <a:lnSpc>
                <a:spcPts val="5000"/>
              </a:lnSpc>
              <a:defRPr sz="5400" spc="-150">
                <a:solidFill>
                  <a:schemeClr val="accent2"/>
                </a:solidFill>
              </a:defRPr>
            </a:lvl1pPr>
          </a:lstStyle>
          <a:p>
            <a:r>
              <a:rPr lang="en-US" dirty="0"/>
              <a:t>Click to edit Divider title</a:t>
            </a:r>
          </a:p>
        </p:txBody>
      </p:sp>
      <p:sp>
        <p:nvSpPr>
          <p:cNvPr id="3" name="Subtitle 2"/>
          <p:cNvSpPr>
            <a:spLocks noGrp="1"/>
          </p:cNvSpPr>
          <p:nvPr>
            <p:ph type="subTitle" idx="1" hasCustomPrompt="1"/>
          </p:nvPr>
        </p:nvSpPr>
        <p:spPr>
          <a:xfrm>
            <a:off x="866440" y="3722664"/>
            <a:ext cx="3531389" cy="2032249"/>
          </a:xfrm>
        </p:spPr>
        <p:txBody>
          <a:bodyPr anchor="t">
            <a:normAutofit/>
          </a:bodyPr>
          <a:lstStyle>
            <a:lvl1pPr marL="0" indent="0" algn="l">
              <a:buNone/>
              <a:defRPr sz="2800" cap="none" spc="-100" baseline="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11"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12" name="Picture 11" descr="Logo&#10;&#10;Description automatically generated">
            <a:extLst>
              <a:ext uri="{FF2B5EF4-FFF2-40B4-BE49-F238E27FC236}">
                <a16:creationId xmlns:a16="http://schemas.microsoft.com/office/drawing/2014/main" id="{BB23C246-E444-4D7F-8C54-B4FAACC2F70E}"/>
              </a:ext>
            </a:extLst>
          </p:cNvPr>
          <p:cNvPicPr>
            <a:picLocks noChangeAspect="1"/>
          </p:cNvPicPr>
          <p:nvPr userDrawn="1"/>
        </p:nvPicPr>
        <p:blipFill>
          <a:blip r:embed="rId3"/>
          <a:stretch>
            <a:fillRect/>
          </a:stretch>
        </p:blipFill>
        <p:spPr>
          <a:xfrm>
            <a:off x="151481" y="6056260"/>
            <a:ext cx="1079231" cy="599908"/>
          </a:xfrm>
          <a:prstGeom prst="rect">
            <a:avLst/>
          </a:prstGeom>
        </p:spPr>
      </p:pic>
    </p:spTree>
    <p:extLst>
      <p:ext uri="{BB962C8B-B14F-4D97-AF65-F5344CB8AC3E}">
        <p14:creationId xmlns:p14="http://schemas.microsoft.com/office/powerpoint/2010/main" val="30888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457200" y="1524000"/>
            <a:ext cx="4046220" cy="44958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1524000"/>
            <a:ext cx="4008119" cy="44958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24000"/>
            <a:ext cx="4046220" cy="759290"/>
          </a:xfrm>
        </p:spPr>
        <p:txBody>
          <a:bodyPr anchor="b" anchorCtr="0">
            <a:noAutofit/>
          </a:bodyPr>
          <a:lstStyle>
            <a:lvl1pPr marL="0" indent="0">
              <a:buNone/>
              <a:defRPr sz="2400" b="0" spc="-6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60172"/>
            <a:ext cx="4046220" cy="355963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1524000"/>
            <a:ext cx="4008119" cy="756635"/>
          </a:xfrm>
        </p:spPr>
        <p:txBody>
          <a:bodyPr anchor="b">
            <a:noAutofit/>
          </a:bodyPr>
          <a:lstStyle>
            <a:lvl1pPr marL="0" indent="0">
              <a:buNone/>
              <a:defRPr sz="2400" b="0" spc="-6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0" y="2474687"/>
            <a:ext cx="4008119" cy="354511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82446" y="52466"/>
            <a:ext cx="8979108" cy="1334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spTree>
      <p:nvGrpSpPr>
        <p:cNvPr id="1" name=""/>
        <p:cNvGrpSpPr/>
        <p:nvPr/>
      </p:nvGrpSpPr>
      <p:grpSpPr>
        <a:xfrm>
          <a:off x="0" y="0"/>
          <a:ext cx="0" cy="0"/>
          <a:chOff x="0" y="0"/>
          <a:chExt cx="0" cy="0"/>
        </a:xfrm>
      </p:grpSpPr>
      <p:sp>
        <p:nvSpPr>
          <p:cNvPr id="34" name="Rectangle 33"/>
          <p:cNvSpPr/>
          <p:nvPr userDrawn="1"/>
        </p:nvSpPr>
        <p:spPr>
          <a:xfrm>
            <a:off x="148771" y="154640"/>
            <a:ext cx="8846457" cy="6531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1" y="362858"/>
            <a:ext cx="6024348" cy="6263410"/>
          </a:xfrm>
          <a:prstGeom prst="rect">
            <a:avLst/>
          </a:prstGeom>
        </p:spPr>
      </p:pic>
      <p:sp>
        <p:nvSpPr>
          <p:cNvPr id="2" name="Title 1"/>
          <p:cNvSpPr>
            <a:spLocks noGrp="1"/>
          </p:cNvSpPr>
          <p:nvPr>
            <p:ph type="ctrTitle" hasCustomPrompt="1"/>
          </p:nvPr>
        </p:nvSpPr>
        <p:spPr>
          <a:xfrm>
            <a:off x="866440" y="849087"/>
            <a:ext cx="7392189" cy="2757714"/>
          </a:xfrm>
        </p:spPr>
        <p:txBody>
          <a:bodyPr anchor="b"/>
          <a:lstStyle>
            <a:lvl1pPr algn="ctr">
              <a:lnSpc>
                <a:spcPts val="5000"/>
              </a:lnSpc>
              <a:defRPr sz="5400" spc="-150">
                <a:solidFill>
                  <a:schemeClr val="accent2"/>
                </a:solidFill>
              </a:defRPr>
            </a:lvl1pPr>
          </a:lstStyle>
          <a:p>
            <a:r>
              <a:rPr lang="en-US" dirty="0"/>
              <a:t>Click to edit Divider title</a:t>
            </a:r>
          </a:p>
        </p:txBody>
      </p:sp>
      <p:sp>
        <p:nvSpPr>
          <p:cNvPr id="3" name="Subtitle 2"/>
          <p:cNvSpPr>
            <a:spLocks noGrp="1"/>
          </p:cNvSpPr>
          <p:nvPr>
            <p:ph type="subTitle" idx="1" hasCustomPrompt="1"/>
          </p:nvPr>
        </p:nvSpPr>
        <p:spPr>
          <a:xfrm>
            <a:off x="866440" y="3722665"/>
            <a:ext cx="7392189" cy="861420"/>
          </a:xfrm>
        </p:spPr>
        <p:txBody>
          <a:bodyPr anchor="t">
            <a:normAutofit/>
          </a:bodyPr>
          <a:lstStyle>
            <a:lvl1pPr marL="0" indent="0" algn="ctr">
              <a:buNone/>
              <a:defRPr sz="2800" cap="none" spc="-100" baseline="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9"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5" name="Picture 4" descr="Logo&#10;&#10;Description automatically generated">
            <a:extLst>
              <a:ext uri="{FF2B5EF4-FFF2-40B4-BE49-F238E27FC236}">
                <a16:creationId xmlns:a16="http://schemas.microsoft.com/office/drawing/2014/main" id="{F8DAFB6E-84D3-4ADD-A639-49EC41EBC099}"/>
              </a:ext>
            </a:extLst>
          </p:cNvPr>
          <p:cNvPicPr>
            <a:picLocks noChangeAspect="1"/>
          </p:cNvPicPr>
          <p:nvPr userDrawn="1"/>
        </p:nvPicPr>
        <p:blipFill>
          <a:blip r:embed="rId3"/>
          <a:stretch>
            <a:fillRect/>
          </a:stretch>
        </p:blipFill>
        <p:spPr>
          <a:xfrm>
            <a:off x="148771" y="5968109"/>
            <a:ext cx="1196703" cy="6652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spTree>
      <p:nvGrpSpPr>
        <p:cNvPr id="1" name=""/>
        <p:cNvGrpSpPr/>
        <p:nvPr/>
      </p:nvGrpSpPr>
      <p:grpSpPr>
        <a:xfrm>
          <a:off x="0" y="0"/>
          <a:ext cx="0" cy="0"/>
          <a:chOff x="0" y="0"/>
          <a:chExt cx="0" cy="0"/>
        </a:xfrm>
      </p:grpSpPr>
      <p:sp>
        <p:nvSpPr>
          <p:cNvPr id="34" name="Rectangle 33"/>
          <p:cNvSpPr/>
          <p:nvPr userDrawn="1"/>
        </p:nvSpPr>
        <p:spPr>
          <a:xfrm>
            <a:off x="148771" y="154640"/>
            <a:ext cx="8846457" cy="6531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1" y="362858"/>
            <a:ext cx="6024348" cy="6263410"/>
          </a:xfrm>
          <a:prstGeom prst="rect">
            <a:avLst/>
          </a:prstGeom>
        </p:spPr>
      </p:pic>
      <p:sp>
        <p:nvSpPr>
          <p:cNvPr id="2" name="Title 1"/>
          <p:cNvSpPr>
            <a:spLocks noGrp="1"/>
          </p:cNvSpPr>
          <p:nvPr>
            <p:ph type="ctrTitle" hasCustomPrompt="1"/>
          </p:nvPr>
        </p:nvSpPr>
        <p:spPr>
          <a:xfrm>
            <a:off x="866440" y="849087"/>
            <a:ext cx="7392189" cy="2757714"/>
          </a:xfrm>
        </p:spPr>
        <p:txBody>
          <a:bodyPr anchor="b"/>
          <a:lstStyle>
            <a:lvl1pPr algn="ctr">
              <a:lnSpc>
                <a:spcPts val="5000"/>
              </a:lnSpc>
              <a:defRPr sz="5400" spc="-150">
                <a:solidFill>
                  <a:schemeClr val="bg1"/>
                </a:solidFill>
              </a:defRPr>
            </a:lvl1pPr>
          </a:lstStyle>
          <a:p>
            <a:r>
              <a:rPr lang="en-US" dirty="0"/>
              <a:t>Click to edit Divider title</a:t>
            </a:r>
          </a:p>
        </p:txBody>
      </p:sp>
      <p:sp>
        <p:nvSpPr>
          <p:cNvPr id="3" name="Subtitle 2"/>
          <p:cNvSpPr>
            <a:spLocks noGrp="1"/>
          </p:cNvSpPr>
          <p:nvPr>
            <p:ph type="subTitle" idx="1" hasCustomPrompt="1"/>
          </p:nvPr>
        </p:nvSpPr>
        <p:spPr>
          <a:xfrm>
            <a:off x="866440" y="3722665"/>
            <a:ext cx="7392189" cy="861420"/>
          </a:xfrm>
        </p:spPr>
        <p:txBody>
          <a:bodyPr anchor="t">
            <a:normAutofit/>
          </a:bodyPr>
          <a:lstStyle>
            <a:lvl1pPr marL="0" indent="0" algn="ctr">
              <a:buNone/>
              <a:defRPr sz="2800" cap="none" spc="-1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25" y="5856514"/>
            <a:ext cx="1025222" cy="658005"/>
          </a:xfrm>
          <a:prstGeom prst="rect">
            <a:avLst/>
          </a:prstGeom>
        </p:spPr>
      </p:pic>
      <p:sp>
        <p:nvSpPr>
          <p:cNvPr id="10"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solidFill>
                  <a:schemeClr val="accent4"/>
                </a:solidFill>
              </a:rPr>
              <a:pPr algn="ctr"/>
              <a:t>‹#›</a:t>
            </a:fld>
            <a:endParaRPr lang="en-US" sz="1400" dirty="0">
              <a:solidFill>
                <a:schemeClr val="accent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81" y="362858"/>
            <a:ext cx="6024348" cy="6263410"/>
          </a:xfrm>
          <a:prstGeom prst="rect">
            <a:avLst/>
          </a:prstGeom>
        </p:spPr>
      </p:pic>
      <p:sp>
        <p:nvSpPr>
          <p:cNvPr id="2" name="Title 1"/>
          <p:cNvSpPr>
            <a:spLocks noGrp="1"/>
          </p:cNvSpPr>
          <p:nvPr>
            <p:ph type="ctrTitle" hasCustomPrompt="1"/>
          </p:nvPr>
        </p:nvSpPr>
        <p:spPr>
          <a:xfrm>
            <a:off x="866440" y="849087"/>
            <a:ext cx="7392189" cy="2757714"/>
          </a:xfrm>
        </p:spPr>
        <p:txBody>
          <a:bodyPr anchor="b"/>
          <a:lstStyle>
            <a:lvl1pPr algn="ctr">
              <a:lnSpc>
                <a:spcPts val="5000"/>
              </a:lnSpc>
              <a:defRPr sz="5400" spc="-150">
                <a:solidFill>
                  <a:schemeClr val="accent2"/>
                </a:solidFill>
              </a:defRPr>
            </a:lvl1pPr>
          </a:lstStyle>
          <a:p>
            <a:r>
              <a:rPr lang="en-US" dirty="0"/>
              <a:t>Click to edit Divider title</a:t>
            </a:r>
          </a:p>
        </p:txBody>
      </p:sp>
      <p:sp>
        <p:nvSpPr>
          <p:cNvPr id="3" name="Subtitle 2"/>
          <p:cNvSpPr>
            <a:spLocks noGrp="1"/>
          </p:cNvSpPr>
          <p:nvPr>
            <p:ph type="subTitle" idx="1" hasCustomPrompt="1"/>
          </p:nvPr>
        </p:nvSpPr>
        <p:spPr>
          <a:xfrm>
            <a:off x="866440" y="3722665"/>
            <a:ext cx="7392189" cy="861420"/>
          </a:xfrm>
        </p:spPr>
        <p:txBody>
          <a:bodyPr anchor="t">
            <a:normAutofit/>
          </a:bodyPr>
          <a:lstStyle>
            <a:lvl1pPr marL="0" indent="0" algn="ctr">
              <a:buNone/>
              <a:defRPr sz="2800" cap="none" spc="-100" baseline="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
        <p:nvSpPr>
          <p:cNvPr id="28" name="Rectangle 27"/>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7" name="Slide Number Placeholder 5"/>
          <p:cNvSpPr txBox="1">
            <a:spLocks/>
          </p:cNvSpPr>
          <p:nvPr userDrawn="1"/>
        </p:nvSpPr>
        <p:spPr>
          <a:xfrm>
            <a:off x="8084456" y="6237335"/>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5" name="Picture 4" descr="Logo&#10;&#10;Description automatically generated">
            <a:extLst>
              <a:ext uri="{FF2B5EF4-FFF2-40B4-BE49-F238E27FC236}">
                <a16:creationId xmlns:a16="http://schemas.microsoft.com/office/drawing/2014/main" id="{01124A32-7483-42F5-A702-984046C0B885}"/>
              </a:ext>
            </a:extLst>
          </p:cNvPr>
          <p:cNvPicPr>
            <a:picLocks noChangeAspect="1"/>
          </p:cNvPicPr>
          <p:nvPr userDrawn="1"/>
        </p:nvPicPr>
        <p:blipFill>
          <a:blip r:embed="rId3"/>
          <a:stretch>
            <a:fillRect/>
          </a:stretch>
        </p:blipFill>
        <p:spPr>
          <a:xfrm>
            <a:off x="252045" y="6001158"/>
            <a:ext cx="1228789" cy="683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Round Same Side Corner Rectangle 33"/>
          <p:cNvSpPr/>
          <p:nvPr userDrawn="1"/>
        </p:nvSpPr>
        <p:spPr>
          <a:xfrm>
            <a:off x="8088127" y="6350002"/>
            <a:ext cx="560574" cy="457199"/>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30" name="Rectangle 29"/>
          <p:cNvSpPr/>
          <p:nvPr userDrawn="1"/>
        </p:nvSpPr>
        <p:spPr>
          <a:xfrm>
            <a:off x="156029" y="118355"/>
            <a:ext cx="8846457" cy="1181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gray">
          <a:xfrm>
            <a:off x="464458" y="116114"/>
            <a:ext cx="8184242" cy="119017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191500" cy="44631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2002971" y="2082800"/>
            <a:ext cx="184731" cy="369332"/>
          </a:xfrm>
          <a:prstGeom prst="rect">
            <a:avLst/>
          </a:prstGeom>
          <a:noFill/>
        </p:spPr>
        <p:txBody>
          <a:bodyPr wrap="none" rtlCol="0">
            <a:spAutoFit/>
          </a:bodyPr>
          <a:lstStyle/>
          <a:p>
            <a:endParaRPr lang="en-US" dirty="0"/>
          </a:p>
        </p:txBody>
      </p:sp>
      <p:sp>
        <p:nvSpPr>
          <p:cNvPr id="31" name="Rectangle 30"/>
          <p:cNvSpPr/>
          <p:nvPr userDrawn="1"/>
        </p:nvSpPr>
        <p:spPr>
          <a:xfrm>
            <a:off x="0" y="6807199"/>
            <a:ext cx="9144000" cy="67587"/>
          </a:xfrm>
          <a:prstGeom prst="rect">
            <a:avLst/>
          </a:prstGeom>
          <a:solidFill>
            <a:srgbClr val="63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32" name="Slide Number Placeholder 5"/>
          <p:cNvSpPr txBox="1">
            <a:spLocks/>
          </p:cNvSpPr>
          <p:nvPr userDrawn="1"/>
        </p:nvSpPr>
        <p:spPr>
          <a:xfrm>
            <a:off x="8084456" y="6357256"/>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5" name="Picture 4" descr="Logo&#10;&#10;Description automatically generated">
            <a:extLst>
              <a:ext uri="{FF2B5EF4-FFF2-40B4-BE49-F238E27FC236}">
                <a16:creationId xmlns:a16="http://schemas.microsoft.com/office/drawing/2014/main" id="{E00E80DE-1A26-4EB5-87ED-F526FF7B05EB}"/>
              </a:ext>
            </a:extLst>
          </p:cNvPr>
          <p:cNvPicPr>
            <a:picLocks noChangeAspect="1"/>
          </p:cNvPicPr>
          <p:nvPr userDrawn="1"/>
        </p:nvPicPr>
        <p:blipFill>
          <a:blip r:embed="rId14"/>
          <a:stretch>
            <a:fillRect/>
          </a:stretch>
        </p:blipFill>
        <p:spPr>
          <a:xfrm>
            <a:off x="156029" y="6153653"/>
            <a:ext cx="1019784" cy="566863"/>
          </a:xfrm>
          <a:prstGeom prst="rect">
            <a:avLst/>
          </a:prstGeom>
        </p:spPr>
      </p:pic>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93" r:id="rId1"/>
    <p:sldLayoutId id="2147483676" r:id="rId2"/>
    <p:sldLayoutId id="2147483678" r:id="rId3"/>
    <p:sldLayoutId id="2147483679" r:id="rId4"/>
    <p:sldLayoutId id="2147483680" r:id="rId5"/>
    <p:sldLayoutId id="2147483719" r:id="rId6"/>
    <p:sldLayoutId id="2147483694" r:id="rId7"/>
    <p:sldLayoutId id="2147483698" r:id="rId8"/>
    <p:sldLayoutId id="2147483699" r:id="rId9"/>
    <p:sldLayoutId id="2147483700" r:id="rId10"/>
    <p:sldLayoutId id="2147483701" r:id="rId11"/>
    <p:sldLayoutId id="2147483697" r:id="rId12"/>
  </p:sldLayoutIdLst>
  <p:hf sldNum="0" hdr="0" ftr="0" dt="0"/>
  <p:txStyles>
    <p:titleStyle>
      <a:lvl1pPr algn="l" defTabSz="457200" rtl="0" eaLnBrk="1" latinLnBrk="0" hangingPunct="1">
        <a:lnSpc>
          <a:spcPts val="3800"/>
        </a:lnSpc>
        <a:spcBef>
          <a:spcPct val="0"/>
        </a:spcBef>
        <a:buNone/>
        <a:defRPr sz="4000" b="0" i="0" kern="1200" spc="-100" baseline="0">
          <a:solidFill>
            <a:schemeClr val="accent2"/>
          </a:solidFill>
          <a:latin typeface="Calibri" charset="0"/>
          <a:ea typeface="Calibri" charset="0"/>
          <a:cs typeface="Calibri"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100000"/>
        <a:buFont typeface="Arial" charset="0"/>
        <a:buChar char="•"/>
        <a:defRPr sz="2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100000"/>
        <a:buFont typeface="Arial" charset="0"/>
        <a:buChar char="•"/>
        <a:defRPr sz="24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100000"/>
        <a:buFont typeface="Arial" charset="0"/>
        <a:buChar char="•"/>
        <a:defRPr sz="2200" b="0" i="0" kern="1200">
          <a:solidFill>
            <a:schemeClr val="tx1">
              <a:lumMod val="75000"/>
              <a:lumOff val="25000"/>
            </a:schemeClr>
          </a:solidFill>
          <a:latin typeface="+mn-lt"/>
          <a:ea typeface="+mn-ea"/>
          <a:cs typeface="+mn-cs"/>
        </a:defRPr>
      </a:lvl3pPr>
      <a:lvl4pPr marL="1234440" marR="0" indent="-228600" algn="l" defTabSz="457200" rtl="0" eaLnBrk="1" fontAlgn="auto" latinLnBrk="0" hangingPunct="1">
        <a:lnSpc>
          <a:spcPct val="100000"/>
        </a:lnSpc>
        <a:spcBef>
          <a:spcPts val="1000"/>
        </a:spcBef>
        <a:spcAft>
          <a:spcPts val="0"/>
        </a:spcAft>
        <a:buClr>
          <a:schemeClr val="accent1"/>
        </a:buClr>
        <a:buSzPct val="100000"/>
        <a:buFont typeface="Arial" charset="0"/>
        <a:buChar char="•"/>
        <a:tabLst/>
        <a:defRPr sz="20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100000"/>
        <a:buFont typeface="Arial" charset="0"/>
        <a:buChar char="•"/>
        <a:defRPr sz="18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5448" userDrawn="1">
          <p15:clr>
            <a:srgbClr val="F26B43"/>
          </p15:clr>
        </p15:guide>
        <p15:guide id="4" orient="horz" pos="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6029" y="118355"/>
            <a:ext cx="8846457" cy="1181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18383"/>
            <a:ext cx="8191500" cy="11879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24000"/>
            <a:ext cx="8191500" cy="4652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807199"/>
            <a:ext cx="9144000" cy="67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7E"/>
              </a:solidFill>
            </a:endParaRPr>
          </a:p>
        </p:txBody>
      </p:sp>
      <p:sp>
        <p:nvSpPr>
          <p:cNvPr id="15" name="Text Placeholder 2"/>
          <p:cNvSpPr txBox="1">
            <a:spLocks/>
          </p:cNvSpPr>
          <p:nvPr userDrawn="1"/>
        </p:nvSpPr>
        <p:spPr>
          <a:xfrm>
            <a:off x="457200" y="1524000"/>
            <a:ext cx="8191500" cy="4463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6" name="Round Same Side Corner Rectangle 15"/>
          <p:cNvSpPr/>
          <p:nvPr userDrawn="1"/>
        </p:nvSpPr>
        <p:spPr>
          <a:xfrm>
            <a:off x="8088127" y="6350002"/>
            <a:ext cx="560574" cy="457199"/>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0" name="Slide Number Placeholder 5"/>
          <p:cNvSpPr txBox="1">
            <a:spLocks/>
          </p:cNvSpPr>
          <p:nvPr userDrawn="1"/>
        </p:nvSpPr>
        <p:spPr>
          <a:xfrm>
            <a:off x="8084457" y="6357257"/>
            <a:ext cx="564243" cy="449943"/>
          </a:xfrm>
          <a:prstGeom prst="rect">
            <a:avLst/>
          </a:prstGeom>
        </p:spPr>
        <p:txBody>
          <a:bodyPr anchor="ctr" anchorCtr="0"/>
          <a:lstStyle>
            <a:defPPr>
              <a:defRPr lang="en-US"/>
            </a:defPPr>
            <a:lvl1pPr marL="0" algn="ctr"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1400" smtClean="0"/>
              <a:pPr algn="ctr"/>
              <a:t>‹#›</a:t>
            </a:fld>
            <a:endParaRPr lang="en-US" sz="1400" dirty="0"/>
          </a:p>
        </p:txBody>
      </p:sp>
      <p:pic>
        <p:nvPicPr>
          <p:cNvPr id="11" name="Picture 10" descr="Logo&#10;&#10;Description automatically generated">
            <a:extLst>
              <a:ext uri="{FF2B5EF4-FFF2-40B4-BE49-F238E27FC236}">
                <a16:creationId xmlns:a16="http://schemas.microsoft.com/office/drawing/2014/main" id="{38703CD1-C4FC-471C-A4BE-C52498EDAB77}"/>
              </a:ext>
            </a:extLst>
          </p:cNvPr>
          <p:cNvPicPr>
            <a:picLocks noChangeAspect="1"/>
          </p:cNvPicPr>
          <p:nvPr userDrawn="1"/>
        </p:nvPicPr>
        <p:blipFill>
          <a:blip r:embed="rId15"/>
          <a:stretch>
            <a:fillRect/>
          </a:stretch>
        </p:blipFill>
        <p:spPr>
          <a:xfrm>
            <a:off x="156029" y="6090543"/>
            <a:ext cx="1079231" cy="599908"/>
          </a:xfrm>
          <a:prstGeom prst="rect">
            <a:avLst/>
          </a:prstGeom>
        </p:spPr>
      </p:pic>
    </p:spTree>
    <p:extLst>
      <p:ext uri="{BB962C8B-B14F-4D97-AF65-F5344CB8AC3E}">
        <p14:creationId xmlns:p14="http://schemas.microsoft.com/office/powerpoint/2010/main" val="1771793837"/>
      </p:ext>
    </p:extLst>
  </p:cSld>
  <p:clrMap bg1="lt1" tx1="dk1" bg2="lt2" tx2="dk2" accent1="accent1" accent2="accent2" accent3="accent3" accent4="accent4" accent5="accent5" accent6="accent6" hlink="hlink" folHlink="folHlink"/>
  <p:sldLayoutIdLst>
    <p:sldLayoutId id="2147483718" r:id="rId1"/>
    <p:sldLayoutId id="2147483715" r:id="rId2"/>
    <p:sldLayoutId id="2147483704" r:id="rId3"/>
    <p:sldLayoutId id="2147483712" r:id="rId4"/>
    <p:sldLayoutId id="2147483713" r:id="rId5"/>
    <p:sldLayoutId id="2147483714" r:id="rId6"/>
    <p:sldLayoutId id="2147483708" r:id="rId7"/>
    <p:sldLayoutId id="2147483709" r:id="rId8"/>
    <p:sldLayoutId id="2147483716" r:id="rId9"/>
    <p:sldLayoutId id="2147483717" r:id="rId10"/>
    <p:sldLayoutId id="2147483720" r:id="rId11"/>
    <p:sldLayoutId id="2147483721" r:id="rId12"/>
    <p:sldLayoutId id="2147483722" r:id="rId13"/>
  </p:sldLayoutIdLst>
  <p:txStyles>
    <p:titleStyle>
      <a:lvl1pPr algn="l" defTabSz="914400" rtl="0" eaLnBrk="1" latinLnBrk="0" hangingPunct="1">
        <a:lnSpc>
          <a:spcPct val="90000"/>
        </a:lnSpc>
        <a:spcBef>
          <a:spcPct val="0"/>
        </a:spcBef>
        <a:buNone/>
        <a:defRPr sz="4400" kern="1200" spc="-15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48" userDrawn="1">
          <p15:clr>
            <a:srgbClr val="F26B43"/>
          </p15:clr>
        </p15:guide>
        <p15:guide id="3" orient="horz" pos="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humentum.org/"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hyperlink" Target="https://humentumteam.sharepoint.com/:x:/s/infandinit/EadX7fDBP-hbWaRFc9RpAXEBagYRJHXP_M_2tGlhhGZo1w?e=0lzCQZ"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s://files.humentum.org/dl/p9Nvztnml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www.ifr4npo.org/"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6440" y="1520131"/>
            <a:ext cx="7686717" cy="2550877"/>
          </a:xfrm>
        </p:spPr>
        <p:txBody>
          <a:bodyPr/>
          <a:lstStyle/>
          <a:p>
            <a:r>
              <a:rPr lang="en-US" dirty="0"/>
              <a:t>Accounting Basis: </a:t>
            </a:r>
            <a:br>
              <a:rPr lang="en-US" dirty="0"/>
            </a:br>
            <a:r>
              <a:rPr lang="en-US" dirty="0"/>
              <a:t>Diagnostic and Strategy Tool for NPOs and funders</a:t>
            </a:r>
          </a:p>
        </p:txBody>
      </p:sp>
      <p:sp>
        <p:nvSpPr>
          <p:cNvPr id="6" name="Subtitle 5"/>
          <p:cNvSpPr>
            <a:spLocks noGrp="1"/>
          </p:cNvSpPr>
          <p:nvPr>
            <p:ph type="subTitle" idx="1"/>
          </p:nvPr>
        </p:nvSpPr>
        <p:spPr/>
        <p:txBody>
          <a:bodyPr>
            <a:normAutofit/>
          </a:bodyPr>
          <a:lstStyle/>
          <a:p>
            <a:r>
              <a:rPr lang="en-US" dirty="0"/>
              <a:t>Cash, modified cash and accrual basis</a:t>
            </a:r>
          </a:p>
        </p:txBody>
      </p:sp>
    </p:spTree>
    <p:extLst>
      <p:ext uri="{BB962C8B-B14F-4D97-AF65-F5344CB8AC3E}">
        <p14:creationId xmlns:p14="http://schemas.microsoft.com/office/powerpoint/2010/main" val="208487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2.1 Simple or complex?</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a:bodyPr>
          <a:lstStyle/>
          <a:p>
            <a:r>
              <a:rPr lang="en-GB" dirty="0"/>
              <a:t>Accounting and financial reporting should always be</a:t>
            </a:r>
          </a:p>
          <a:p>
            <a:pPr lvl="1"/>
            <a:r>
              <a:rPr lang="en-GB" dirty="0"/>
              <a:t>As simple as possible to meet the needs</a:t>
            </a:r>
          </a:p>
          <a:p>
            <a:pPr lvl="1"/>
            <a:r>
              <a:rPr lang="en-GB" dirty="0"/>
              <a:t>Appropriate to the context of the organisation </a:t>
            </a:r>
          </a:p>
          <a:p>
            <a:r>
              <a:rPr lang="en-GB" dirty="0"/>
              <a:t>There are cost / benefit trade-offs to increasing complexity or sophistication.  </a:t>
            </a:r>
          </a:p>
          <a:p>
            <a:endParaRPr lang="en-US" dirty="0"/>
          </a:p>
        </p:txBody>
      </p:sp>
    </p:spTree>
    <p:extLst>
      <p:ext uri="{BB962C8B-B14F-4D97-AF65-F5344CB8AC3E}">
        <p14:creationId xmlns:p14="http://schemas.microsoft.com/office/powerpoint/2010/main" val="33719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2.2 Goals of accounting in NPOs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a:xfrm>
            <a:off x="1587598" y="5580186"/>
            <a:ext cx="6756595" cy="951914"/>
          </a:xfrm>
        </p:spPr>
        <p:txBody>
          <a:bodyPr>
            <a:normAutofit/>
          </a:bodyPr>
          <a:lstStyle/>
          <a:p>
            <a:pPr marL="0" indent="0">
              <a:buNone/>
            </a:pPr>
            <a:r>
              <a:rPr lang="en-US" dirty="0"/>
              <a:t>The selection of accounting treatments in the tool reflect all of the above goals.</a:t>
            </a:r>
          </a:p>
        </p:txBody>
      </p:sp>
      <p:graphicFrame>
        <p:nvGraphicFramePr>
          <p:cNvPr id="3" name="Diagram 2">
            <a:extLst>
              <a:ext uri="{FF2B5EF4-FFF2-40B4-BE49-F238E27FC236}">
                <a16:creationId xmlns:a16="http://schemas.microsoft.com/office/drawing/2014/main" id="{C20252BF-76FA-4A4B-8276-97D14ACCD74D}"/>
              </a:ext>
            </a:extLst>
          </p:cNvPr>
          <p:cNvGraphicFramePr/>
          <p:nvPr>
            <p:extLst>
              <p:ext uri="{D42A27DB-BD31-4B8C-83A1-F6EECF244321}">
                <p14:modId xmlns:p14="http://schemas.microsoft.com/office/powerpoint/2010/main" val="2836644977"/>
              </p:ext>
            </p:extLst>
          </p:nvPr>
        </p:nvGraphicFramePr>
        <p:xfrm>
          <a:off x="196948" y="1411236"/>
          <a:ext cx="8764172" cy="3920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7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CF-DF29-432E-8AFC-FAB60996B0F3}"/>
              </a:ext>
            </a:extLst>
          </p:cNvPr>
          <p:cNvSpPr>
            <a:spLocks noGrp="1"/>
          </p:cNvSpPr>
          <p:nvPr>
            <p:ph type="ctrTitle"/>
          </p:nvPr>
        </p:nvSpPr>
        <p:spPr/>
        <p:txBody>
          <a:bodyPr/>
          <a:lstStyle/>
          <a:p>
            <a:r>
              <a:rPr lang="en-GB" dirty="0"/>
              <a:t>Section 3</a:t>
            </a:r>
          </a:p>
        </p:txBody>
      </p:sp>
      <p:sp>
        <p:nvSpPr>
          <p:cNvPr id="3" name="Subtitle 2">
            <a:extLst>
              <a:ext uri="{FF2B5EF4-FFF2-40B4-BE49-F238E27FC236}">
                <a16:creationId xmlns:a16="http://schemas.microsoft.com/office/drawing/2014/main" id="{DF303FB5-28EC-47AF-AF52-02DCEABDE762}"/>
              </a:ext>
            </a:extLst>
          </p:cNvPr>
          <p:cNvSpPr>
            <a:spLocks noGrp="1"/>
          </p:cNvSpPr>
          <p:nvPr>
            <p:ph type="subTitle" idx="1"/>
          </p:nvPr>
        </p:nvSpPr>
        <p:spPr/>
        <p:txBody>
          <a:bodyPr/>
          <a:lstStyle/>
          <a:p>
            <a:r>
              <a:rPr lang="en-GB" dirty="0"/>
              <a:t>Cash, accrual and modified basis accounting</a:t>
            </a:r>
          </a:p>
        </p:txBody>
      </p:sp>
    </p:spTree>
    <p:extLst>
      <p:ext uri="{BB962C8B-B14F-4D97-AF65-F5344CB8AC3E}">
        <p14:creationId xmlns:p14="http://schemas.microsoft.com/office/powerpoint/2010/main" val="138650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3.1 Accounting basis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a:xfrm>
            <a:off x="457200" y="1524000"/>
            <a:ext cx="8191500" cy="515815"/>
          </a:xfrm>
        </p:spPr>
        <p:txBody>
          <a:bodyPr>
            <a:normAutofit/>
          </a:bodyPr>
          <a:lstStyle/>
          <a:p>
            <a:r>
              <a:rPr lang="en-US" b="1" dirty="0"/>
              <a:t>A financial transaction may be recorded on either :</a:t>
            </a:r>
          </a:p>
        </p:txBody>
      </p:sp>
      <p:sp>
        <p:nvSpPr>
          <p:cNvPr id="3" name="Rectangle: Rounded Corners 2">
            <a:extLst>
              <a:ext uri="{FF2B5EF4-FFF2-40B4-BE49-F238E27FC236}">
                <a16:creationId xmlns:a16="http://schemas.microsoft.com/office/drawing/2014/main" id="{4F413180-CFE8-45FC-991F-3B4DC3F10560}"/>
              </a:ext>
            </a:extLst>
          </p:cNvPr>
          <p:cNvSpPr/>
          <p:nvPr/>
        </p:nvSpPr>
        <p:spPr>
          <a:xfrm>
            <a:off x="1100211" y="2589127"/>
            <a:ext cx="2616591" cy="2011680"/>
          </a:xfrm>
          <a:prstGeom prst="roundRect">
            <a:avLst/>
          </a:prstGeom>
          <a:solidFill>
            <a:srgbClr val="5F9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A cash basis</a:t>
            </a:r>
          </a:p>
        </p:txBody>
      </p:sp>
      <p:sp>
        <p:nvSpPr>
          <p:cNvPr id="6" name="Rectangle: Rounded Corners 5">
            <a:extLst>
              <a:ext uri="{FF2B5EF4-FFF2-40B4-BE49-F238E27FC236}">
                <a16:creationId xmlns:a16="http://schemas.microsoft.com/office/drawing/2014/main" id="{6BC4CDD4-549A-4B7F-9439-A728E3F61F70}"/>
              </a:ext>
            </a:extLst>
          </p:cNvPr>
          <p:cNvSpPr/>
          <p:nvPr/>
        </p:nvSpPr>
        <p:spPr>
          <a:xfrm>
            <a:off x="5641731" y="2517116"/>
            <a:ext cx="2616591" cy="2011680"/>
          </a:xfrm>
          <a:prstGeom prst="roundRect">
            <a:avLst/>
          </a:prstGeom>
          <a:solidFill>
            <a:srgbClr val="F99D33"/>
          </a:solidFill>
          <a:ln>
            <a:solidFill>
              <a:srgbClr val="F99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An accrual basis</a:t>
            </a:r>
          </a:p>
        </p:txBody>
      </p:sp>
      <p:sp>
        <p:nvSpPr>
          <p:cNvPr id="4" name="TextBox 3">
            <a:extLst>
              <a:ext uri="{FF2B5EF4-FFF2-40B4-BE49-F238E27FC236}">
                <a16:creationId xmlns:a16="http://schemas.microsoft.com/office/drawing/2014/main" id="{85210632-0F07-4ED2-9DB3-DA70D9E0A7C7}"/>
              </a:ext>
            </a:extLst>
          </p:cNvPr>
          <p:cNvSpPr txBox="1"/>
          <p:nvPr/>
        </p:nvSpPr>
        <p:spPr>
          <a:xfrm>
            <a:off x="4434841" y="3263705"/>
            <a:ext cx="773723" cy="584775"/>
          </a:xfrm>
          <a:prstGeom prst="rect">
            <a:avLst/>
          </a:prstGeom>
          <a:noFill/>
        </p:spPr>
        <p:txBody>
          <a:bodyPr wrap="square" rtlCol="0">
            <a:spAutoFit/>
          </a:bodyPr>
          <a:lstStyle/>
          <a:p>
            <a:r>
              <a:rPr lang="en-GB" sz="3200" dirty="0"/>
              <a:t>or</a:t>
            </a:r>
          </a:p>
        </p:txBody>
      </p:sp>
    </p:spTree>
    <p:extLst>
      <p:ext uri="{BB962C8B-B14F-4D97-AF65-F5344CB8AC3E}">
        <p14:creationId xmlns:p14="http://schemas.microsoft.com/office/powerpoint/2010/main" val="213557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3.2 Cash accounting</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a:xfrm>
            <a:off x="457200" y="1524001"/>
            <a:ext cx="8191500" cy="2203938"/>
          </a:xfrm>
        </p:spPr>
        <p:txBody>
          <a:bodyPr>
            <a:normAutofit lnSpcReduction="10000"/>
          </a:bodyPr>
          <a:lstStyle/>
          <a:p>
            <a:r>
              <a:rPr lang="en-US" b="1" dirty="0"/>
              <a:t>‘Cash accounting’</a:t>
            </a:r>
            <a:r>
              <a:rPr lang="en-US" dirty="0"/>
              <a:t> records transactions at the point when money is received and paid by an entity</a:t>
            </a:r>
          </a:p>
          <a:p>
            <a:pPr>
              <a:lnSpc>
                <a:spcPct val="100000"/>
              </a:lnSpc>
            </a:pPr>
            <a:r>
              <a:rPr lang="en-US" dirty="0"/>
              <a:t>Maintaining cashbooks for different bank or mobile money accounts, cashboxes and staff working advances is an essential foundation of all accounting.  </a:t>
            </a:r>
          </a:p>
        </p:txBody>
      </p:sp>
      <p:sp>
        <p:nvSpPr>
          <p:cNvPr id="3" name="Rectangle: Rounded Corners 2">
            <a:extLst>
              <a:ext uri="{FF2B5EF4-FFF2-40B4-BE49-F238E27FC236}">
                <a16:creationId xmlns:a16="http://schemas.microsoft.com/office/drawing/2014/main" id="{E4A09338-73B9-4E99-A098-213E9953008B}"/>
              </a:ext>
            </a:extLst>
          </p:cNvPr>
          <p:cNvSpPr/>
          <p:nvPr/>
        </p:nvSpPr>
        <p:spPr>
          <a:xfrm>
            <a:off x="5064369" y="3945654"/>
            <a:ext cx="3854548" cy="2019048"/>
          </a:xfrm>
          <a:prstGeom prst="roundRect">
            <a:avLst/>
          </a:prstGeom>
          <a:solidFill>
            <a:srgbClr val="5F94CE"/>
          </a:solidFill>
          <a:ln>
            <a:solidFill>
              <a:srgbClr val="5F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In a nutshell:</a:t>
            </a:r>
          </a:p>
          <a:p>
            <a:pPr marL="457200" indent="-457200">
              <a:buFont typeface="Arial" panose="020B0604020202020204" pitchFamily="34" charset="0"/>
              <a:buChar char="•"/>
            </a:pPr>
            <a:r>
              <a:rPr lang="en-GB" sz="2800" dirty="0"/>
              <a:t>Essential foundation</a:t>
            </a:r>
          </a:p>
          <a:p>
            <a:pPr marL="457200" indent="-457200">
              <a:buFont typeface="Arial" panose="020B0604020202020204" pitchFamily="34" charset="0"/>
              <a:buChar char="•"/>
            </a:pPr>
            <a:r>
              <a:rPr lang="en-GB" sz="2800" dirty="0"/>
              <a:t>Simpler to do</a:t>
            </a:r>
          </a:p>
          <a:p>
            <a:pPr marL="457200" indent="-457200">
              <a:buFont typeface="Arial" panose="020B0604020202020204" pitchFamily="34" charset="0"/>
              <a:buChar char="•"/>
            </a:pPr>
            <a:r>
              <a:rPr lang="en-GB" sz="2800" dirty="0"/>
              <a:t>Less information</a:t>
            </a:r>
          </a:p>
        </p:txBody>
      </p:sp>
      <p:sp>
        <p:nvSpPr>
          <p:cNvPr id="6" name="Content Placeholder 4">
            <a:extLst>
              <a:ext uri="{FF2B5EF4-FFF2-40B4-BE49-F238E27FC236}">
                <a16:creationId xmlns:a16="http://schemas.microsoft.com/office/drawing/2014/main" id="{7FA94A3F-F9B8-416E-A69B-9E8C42E7AF3C}"/>
              </a:ext>
            </a:extLst>
          </p:cNvPr>
          <p:cNvSpPr txBox="1">
            <a:spLocks/>
          </p:cNvSpPr>
          <p:nvPr/>
        </p:nvSpPr>
        <p:spPr>
          <a:xfrm>
            <a:off x="457200" y="4063073"/>
            <a:ext cx="4607169" cy="1914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000" dirty="0"/>
              <a:t>Pure cash accounting does not keep track of debtors or creditors, prepayments, accruals, assets, depreciation or commitments. </a:t>
            </a:r>
            <a:endParaRPr lang="en-GB" sz="2000" dirty="0"/>
          </a:p>
        </p:txBody>
      </p:sp>
    </p:spTree>
    <p:extLst>
      <p:ext uri="{BB962C8B-B14F-4D97-AF65-F5344CB8AC3E}">
        <p14:creationId xmlns:p14="http://schemas.microsoft.com/office/powerpoint/2010/main" val="170771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3.3 Accrual accounting</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a:xfrm>
            <a:off x="457200" y="1524001"/>
            <a:ext cx="8191500" cy="1289538"/>
          </a:xfrm>
        </p:spPr>
        <p:txBody>
          <a:bodyPr>
            <a:normAutofit/>
          </a:bodyPr>
          <a:lstStyle/>
          <a:p>
            <a:r>
              <a:rPr lang="en-US" b="1" dirty="0"/>
              <a:t>‘Accrual accounting’</a:t>
            </a:r>
            <a:r>
              <a:rPr lang="en-US" dirty="0"/>
              <a:t> </a:t>
            </a:r>
            <a:r>
              <a:rPr lang="en-GB" dirty="0"/>
              <a:t>recognises</a:t>
            </a:r>
            <a:r>
              <a:rPr lang="en-US" dirty="0"/>
              <a:t> income and expenditure at the point when it is earned or accrued, as distinct from when it is received or paid.</a:t>
            </a:r>
          </a:p>
        </p:txBody>
      </p:sp>
      <p:sp>
        <p:nvSpPr>
          <p:cNvPr id="6" name="Rectangle: Rounded Corners 5">
            <a:extLst>
              <a:ext uri="{FF2B5EF4-FFF2-40B4-BE49-F238E27FC236}">
                <a16:creationId xmlns:a16="http://schemas.microsoft.com/office/drawing/2014/main" id="{57454A64-780C-40F9-9889-151FDB30055F}"/>
              </a:ext>
            </a:extLst>
          </p:cNvPr>
          <p:cNvSpPr/>
          <p:nvPr/>
        </p:nvSpPr>
        <p:spPr>
          <a:xfrm>
            <a:off x="5359791" y="3945654"/>
            <a:ext cx="3559126" cy="2019048"/>
          </a:xfrm>
          <a:prstGeom prst="roundRect">
            <a:avLst/>
          </a:prstGeom>
          <a:solidFill>
            <a:srgbClr val="F99D33"/>
          </a:solidFill>
          <a:ln>
            <a:solidFill>
              <a:srgbClr val="F99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In a nutshell:</a:t>
            </a:r>
          </a:p>
          <a:p>
            <a:pPr marL="457200" indent="-457200">
              <a:buFont typeface="Arial" panose="020B0604020202020204" pitchFamily="34" charset="0"/>
              <a:buChar char="•"/>
            </a:pPr>
            <a:r>
              <a:rPr lang="en-GB" sz="2800" dirty="0"/>
              <a:t>More complex</a:t>
            </a:r>
          </a:p>
          <a:p>
            <a:pPr marL="457200" indent="-457200">
              <a:buFont typeface="Arial" panose="020B0604020202020204" pitchFamily="34" charset="0"/>
              <a:buChar char="•"/>
            </a:pPr>
            <a:r>
              <a:rPr lang="en-GB" sz="2800" dirty="0"/>
              <a:t>Richer information</a:t>
            </a:r>
          </a:p>
        </p:txBody>
      </p:sp>
      <p:sp>
        <p:nvSpPr>
          <p:cNvPr id="7" name="Content Placeholder 4">
            <a:extLst>
              <a:ext uri="{FF2B5EF4-FFF2-40B4-BE49-F238E27FC236}">
                <a16:creationId xmlns:a16="http://schemas.microsoft.com/office/drawing/2014/main" id="{8927D8C1-9739-4870-898A-EDF23067A04C}"/>
              </a:ext>
            </a:extLst>
          </p:cNvPr>
          <p:cNvSpPr txBox="1">
            <a:spLocks/>
          </p:cNvSpPr>
          <p:nvPr/>
        </p:nvSpPr>
        <p:spPr>
          <a:xfrm>
            <a:off x="555674" y="3163219"/>
            <a:ext cx="4621237" cy="3040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sz="2000" dirty="0"/>
              <a:t>Accrual accounting includes the </a:t>
            </a:r>
            <a:r>
              <a:rPr lang="en-US" sz="2000" dirty="0" err="1"/>
              <a:t>capitalisation</a:t>
            </a:r>
            <a:r>
              <a:rPr lang="en-US" sz="2000" dirty="0"/>
              <a:t> of fixed assets, and recognition of stocks, debtors and creditors and other liabilities.</a:t>
            </a:r>
          </a:p>
          <a:p>
            <a:pPr>
              <a:lnSpc>
                <a:spcPct val="110000"/>
              </a:lnSpc>
            </a:pPr>
            <a:r>
              <a:rPr lang="en-US" sz="2000" dirty="0"/>
              <a:t>Income may be recognised on the basis of entitlement, whether or not it is actually in the bank.</a:t>
            </a:r>
            <a:endParaRPr lang="en-GB" sz="2000" dirty="0"/>
          </a:p>
        </p:txBody>
      </p:sp>
    </p:spTree>
    <p:extLst>
      <p:ext uri="{BB962C8B-B14F-4D97-AF65-F5344CB8AC3E}">
        <p14:creationId xmlns:p14="http://schemas.microsoft.com/office/powerpoint/2010/main" val="283337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fontScale="90000"/>
          </a:bodyPr>
          <a:lstStyle/>
          <a:p>
            <a:r>
              <a:rPr lang="en-US" dirty="0"/>
              <a:t>3.4 Accounting Basis – a binary choice?</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a:bodyPr>
          <a:lstStyle/>
          <a:p>
            <a:r>
              <a:rPr lang="en-US" dirty="0"/>
              <a:t>Cash basis or accrual basis?</a:t>
            </a:r>
          </a:p>
          <a:p>
            <a:pPr lvl="1">
              <a:buFont typeface="Wingdings" panose="05000000000000000000" pitchFamily="2" charset="2"/>
              <a:buChar char="§"/>
            </a:pPr>
            <a:r>
              <a:rPr lang="en-US" dirty="0"/>
              <a:t>At transaction level, this is true – any given transaction may be captured on a cash only basis, or on an accrual basis</a:t>
            </a:r>
          </a:p>
          <a:p>
            <a:pPr lvl="1">
              <a:buFont typeface="Wingdings" panose="05000000000000000000" pitchFamily="2" charset="2"/>
              <a:buChar char="§"/>
            </a:pPr>
            <a:r>
              <a:rPr lang="en-US" dirty="0"/>
              <a:t>(There may be more than one way to report a transaction on an accrual basis, which is why accounting standards are necessary)</a:t>
            </a:r>
          </a:p>
          <a:p>
            <a:r>
              <a:rPr lang="en-US" dirty="0"/>
              <a:t>But what if some transactions a recorded on a cash basis and some are on an accrual basis?</a:t>
            </a:r>
          </a:p>
        </p:txBody>
      </p:sp>
    </p:spTree>
    <p:extLst>
      <p:ext uri="{BB962C8B-B14F-4D97-AF65-F5344CB8AC3E}">
        <p14:creationId xmlns:p14="http://schemas.microsoft.com/office/powerpoint/2010/main" val="70621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a:xfrm>
            <a:off x="141890" y="118383"/>
            <a:ext cx="8875986" cy="1187903"/>
          </a:xfrm>
          <a:solidFill>
            <a:schemeClr val="accent2"/>
          </a:solidFill>
        </p:spPr>
        <p:txBody>
          <a:bodyPr/>
          <a:lstStyle/>
          <a:p>
            <a:r>
              <a:rPr lang="en-US" dirty="0"/>
              <a:t>3.5 Modified basis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a:xfrm>
            <a:off x="704688" y="1306286"/>
            <a:ext cx="2637692" cy="534573"/>
          </a:xfrm>
        </p:spPr>
        <p:txBody>
          <a:bodyPr>
            <a:normAutofit fontScale="92500"/>
          </a:bodyPr>
          <a:lstStyle/>
          <a:p>
            <a:pPr marL="0" indent="0">
              <a:buNone/>
            </a:pPr>
            <a:r>
              <a:rPr lang="en-US" dirty="0"/>
              <a:t>Transaction basis</a:t>
            </a:r>
          </a:p>
        </p:txBody>
      </p:sp>
      <p:sp>
        <p:nvSpPr>
          <p:cNvPr id="4" name="Content Placeholder 4">
            <a:extLst>
              <a:ext uri="{FF2B5EF4-FFF2-40B4-BE49-F238E27FC236}">
                <a16:creationId xmlns:a16="http://schemas.microsoft.com/office/drawing/2014/main" id="{1E8BFA55-2E75-46EA-B717-7F2728E680FE}"/>
              </a:ext>
            </a:extLst>
          </p:cNvPr>
          <p:cNvSpPr txBox="1">
            <a:spLocks/>
          </p:cNvSpPr>
          <p:nvPr/>
        </p:nvSpPr>
        <p:spPr>
          <a:xfrm>
            <a:off x="5992835" y="1254881"/>
            <a:ext cx="2743200" cy="534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Financial reports</a:t>
            </a:r>
          </a:p>
        </p:txBody>
      </p:sp>
      <p:sp>
        <p:nvSpPr>
          <p:cNvPr id="3" name="Arrow: Chevron 2">
            <a:extLst>
              <a:ext uri="{FF2B5EF4-FFF2-40B4-BE49-F238E27FC236}">
                <a16:creationId xmlns:a16="http://schemas.microsoft.com/office/drawing/2014/main" id="{579D9366-2833-4EF3-A290-67616AD74402}"/>
              </a:ext>
            </a:extLst>
          </p:cNvPr>
          <p:cNvSpPr/>
          <p:nvPr/>
        </p:nvSpPr>
        <p:spPr>
          <a:xfrm>
            <a:off x="3629465" y="2081231"/>
            <a:ext cx="2159394" cy="2040604"/>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0FE901F-93F5-4702-9664-79DAEEABAFEE}"/>
              </a:ext>
            </a:extLst>
          </p:cNvPr>
          <p:cNvSpPr/>
          <p:nvPr/>
        </p:nvSpPr>
        <p:spPr>
          <a:xfrm>
            <a:off x="651934" y="1800166"/>
            <a:ext cx="2743200" cy="799854"/>
          </a:xfrm>
          <a:prstGeom prst="roundRect">
            <a:avLst/>
          </a:prstGeom>
          <a:solidFill>
            <a:srgbClr val="5F94CE"/>
          </a:solidFill>
          <a:ln>
            <a:solidFill>
              <a:srgbClr val="5F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on a cash basis</a:t>
            </a:r>
            <a:endParaRPr lang="en-GB" dirty="0">
              <a:solidFill>
                <a:schemeClr val="tx1"/>
              </a:solidFill>
            </a:endParaRPr>
          </a:p>
        </p:txBody>
      </p:sp>
      <p:sp>
        <p:nvSpPr>
          <p:cNvPr id="7" name="Rectangle: Rounded Corners 6">
            <a:extLst>
              <a:ext uri="{FF2B5EF4-FFF2-40B4-BE49-F238E27FC236}">
                <a16:creationId xmlns:a16="http://schemas.microsoft.com/office/drawing/2014/main" id="{BEA75423-321B-42B5-9508-3D7A5BD41636}"/>
              </a:ext>
            </a:extLst>
          </p:cNvPr>
          <p:cNvSpPr/>
          <p:nvPr/>
        </p:nvSpPr>
        <p:spPr>
          <a:xfrm>
            <a:off x="5906027" y="1806343"/>
            <a:ext cx="2743200" cy="799854"/>
          </a:xfrm>
          <a:prstGeom prst="roundRect">
            <a:avLst/>
          </a:prstGeom>
          <a:solidFill>
            <a:srgbClr val="5F94CE"/>
          </a:solidFill>
          <a:ln>
            <a:solidFill>
              <a:srgbClr val="5F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Cash basis reports </a:t>
            </a:r>
          </a:p>
          <a:p>
            <a:pPr algn="ctr"/>
            <a:r>
              <a:rPr lang="en-US" dirty="0">
                <a:solidFill>
                  <a:schemeClr val="tx1"/>
                </a:solidFill>
              </a:rPr>
              <a:t>(eg receipts and payments report)</a:t>
            </a:r>
            <a:endParaRPr lang="en-GB" dirty="0">
              <a:solidFill>
                <a:schemeClr val="tx1"/>
              </a:solidFill>
            </a:endParaRPr>
          </a:p>
        </p:txBody>
      </p:sp>
      <p:sp>
        <p:nvSpPr>
          <p:cNvPr id="8" name="Rectangle: Rounded Corners 7">
            <a:extLst>
              <a:ext uri="{FF2B5EF4-FFF2-40B4-BE49-F238E27FC236}">
                <a16:creationId xmlns:a16="http://schemas.microsoft.com/office/drawing/2014/main" id="{A78FB778-11A2-43DB-A4DB-815C22AE28FD}"/>
              </a:ext>
            </a:extLst>
          </p:cNvPr>
          <p:cNvSpPr/>
          <p:nvPr/>
        </p:nvSpPr>
        <p:spPr>
          <a:xfrm>
            <a:off x="651934" y="3714431"/>
            <a:ext cx="2743200" cy="799854"/>
          </a:xfrm>
          <a:prstGeom prst="roundRect">
            <a:avLst/>
          </a:prstGeom>
          <a:solidFill>
            <a:srgbClr val="F99D33"/>
          </a:solidFill>
          <a:ln>
            <a:solidFill>
              <a:srgbClr val="F99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on an accrual basis (as required by a standard)</a:t>
            </a:r>
            <a:endParaRPr lang="en-GB" dirty="0">
              <a:solidFill>
                <a:schemeClr val="tx1"/>
              </a:solidFill>
            </a:endParaRPr>
          </a:p>
        </p:txBody>
      </p:sp>
      <p:sp>
        <p:nvSpPr>
          <p:cNvPr id="9" name="Rectangle: Rounded Corners 8">
            <a:extLst>
              <a:ext uri="{FF2B5EF4-FFF2-40B4-BE49-F238E27FC236}">
                <a16:creationId xmlns:a16="http://schemas.microsoft.com/office/drawing/2014/main" id="{0DBE7DEE-0063-4324-92B3-B60A1470E9FA}"/>
              </a:ext>
            </a:extLst>
          </p:cNvPr>
          <p:cNvSpPr/>
          <p:nvPr/>
        </p:nvSpPr>
        <p:spPr>
          <a:xfrm>
            <a:off x="5905500" y="3714431"/>
            <a:ext cx="2743200" cy="799854"/>
          </a:xfrm>
          <a:prstGeom prst="roundRect">
            <a:avLst/>
          </a:prstGeom>
          <a:solidFill>
            <a:srgbClr val="F99D33"/>
          </a:solidFill>
          <a:ln>
            <a:solidFill>
              <a:srgbClr val="F99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Accrual basis reports </a:t>
            </a:r>
          </a:p>
          <a:p>
            <a:pPr algn="ctr"/>
            <a:r>
              <a:rPr lang="en-US" dirty="0">
                <a:solidFill>
                  <a:schemeClr val="tx1"/>
                </a:solidFill>
              </a:rPr>
              <a:t>(eg income statement, balance sheet)</a:t>
            </a:r>
            <a:endParaRPr lang="en-GB" dirty="0">
              <a:solidFill>
                <a:schemeClr val="tx1"/>
              </a:solidFill>
            </a:endParaRPr>
          </a:p>
        </p:txBody>
      </p:sp>
      <p:sp>
        <p:nvSpPr>
          <p:cNvPr id="10" name="Rectangle: Rounded Corners 9">
            <a:extLst>
              <a:ext uri="{FF2B5EF4-FFF2-40B4-BE49-F238E27FC236}">
                <a16:creationId xmlns:a16="http://schemas.microsoft.com/office/drawing/2014/main" id="{F07ADF08-EBFB-4AEB-A43F-96611CE714D1}"/>
              </a:ext>
            </a:extLst>
          </p:cNvPr>
          <p:cNvSpPr/>
          <p:nvPr/>
        </p:nvSpPr>
        <p:spPr>
          <a:xfrm>
            <a:off x="651934" y="2747648"/>
            <a:ext cx="2743200" cy="819154"/>
          </a:xfrm>
          <a:prstGeom prst="roundRect">
            <a:avLst/>
          </a:prstGeom>
          <a:gradFill>
            <a:gsLst>
              <a:gs pos="0">
                <a:srgbClr val="5F94CE"/>
              </a:gs>
              <a:gs pos="50000">
                <a:srgbClr val="D29981">
                  <a:shade val="67500"/>
                  <a:satMod val="115000"/>
                </a:srgbClr>
              </a:gs>
              <a:gs pos="100000">
                <a:srgbClr val="F99D33"/>
              </a:gs>
            </a:gsLst>
            <a:lin ang="0" scaled="1"/>
          </a:gradFill>
          <a:ln>
            <a:solidFill>
              <a:srgbClr val="AC9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Some on cash basis, others on accrual basis</a:t>
            </a:r>
            <a:endParaRPr lang="en-GB" dirty="0">
              <a:solidFill>
                <a:schemeClr val="tx1"/>
              </a:solidFill>
            </a:endParaRPr>
          </a:p>
        </p:txBody>
      </p:sp>
      <p:sp>
        <p:nvSpPr>
          <p:cNvPr id="11" name="Rectangle: Rounded Corners 10">
            <a:extLst>
              <a:ext uri="{FF2B5EF4-FFF2-40B4-BE49-F238E27FC236}">
                <a16:creationId xmlns:a16="http://schemas.microsoft.com/office/drawing/2014/main" id="{AB1DB9E8-9CAC-4EE7-9E8F-E3F7F1847DDE}"/>
              </a:ext>
            </a:extLst>
          </p:cNvPr>
          <p:cNvSpPr/>
          <p:nvPr/>
        </p:nvSpPr>
        <p:spPr>
          <a:xfrm>
            <a:off x="5901526" y="2745071"/>
            <a:ext cx="2703341" cy="764025"/>
          </a:xfrm>
          <a:prstGeom prst="roundRect">
            <a:avLst/>
          </a:prstGeom>
          <a:gradFill>
            <a:gsLst>
              <a:gs pos="0">
                <a:srgbClr val="5F94CE"/>
              </a:gs>
              <a:gs pos="50000">
                <a:srgbClr val="D29981">
                  <a:shade val="67500"/>
                  <a:satMod val="115000"/>
                </a:srgbClr>
              </a:gs>
              <a:gs pos="100000">
                <a:srgbClr val="F99D33"/>
              </a:gs>
            </a:gsLst>
            <a:lin ang="0" scaled="1"/>
          </a:gradFill>
          <a:ln>
            <a:solidFill>
              <a:srgbClr val="AC9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Modified cash (or hybrid) basis reports </a:t>
            </a:r>
          </a:p>
        </p:txBody>
      </p:sp>
      <p:sp>
        <p:nvSpPr>
          <p:cNvPr id="14" name="Rectangle 13">
            <a:extLst>
              <a:ext uri="{FF2B5EF4-FFF2-40B4-BE49-F238E27FC236}">
                <a16:creationId xmlns:a16="http://schemas.microsoft.com/office/drawing/2014/main" id="{A7AFFD99-FDAC-4B50-8D67-021BCE5521E8}"/>
              </a:ext>
            </a:extLst>
          </p:cNvPr>
          <p:cNvSpPr/>
          <p:nvPr/>
        </p:nvSpPr>
        <p:spPr>
          <a:xfrm>
            <a:off x="691952" y="4719620"/>
            <a:ext cx="1599314" cy="796995"/>
          </a:xfrm>
          <a:prstGeom prst="rect">
            <a:avLst/>
          </a:prstGeom>
          <a:solidFill>
            <a:srgbClr val="5F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Cash basis</a:t>
            </a:r>
            <a:endParaRPr lang="en-GB" dirty="0">
              <a:solidFill>
                <a:sysClr val="windowText" lastClr="000000"/>
              </a:solidFill>
            </a:endParaRPr>
          </a:p>
        </p:txBody>
      </p:sp>
      <p:sp>
        <p:nvSpPr>
          <p:cNvPr id="16" name="Rectangle 15">
            <a:extLst>
              <a:ext uri="{FF2B5EF4-FFF2-40B4-BE49-F238E27FC236}">
                <a16:creationId xmlns:a16="http://schemas.microsoft.com/office/drawing/2014/main" id="{7F3FB2D7-5802-474E-9F81-AFEA8335188E}"/>
              </a:ext>
            </a:extLst>
          </p:cNvPr>
          <p:cNvSpPr/>
          <p:nvPr/>
        </p:nvSpPr>
        <p:spPr>
          <a:xfrm>
            <a:off x="7132847" y="4719620"/>
            <a:ext cx="1566199" cy="796995"/>
          </a:xfrm>
          <a:prstGeom prst="rect">
            <a:avLst/>
          </a:prstGeom>
          <a:solidFill>
            <a:srgbClr val="F99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Full accrual basis</a:t>
            </a:r>
            <a:endParaRPr lang="en-GB" dirty="0">
              <a:solidFill>
                <a:schemeClr val="tx1"/>
              </a:solidFill>
            </a:endParaRPr>
          </a:p>
        </p:txBody>
      </p:sp>
      <p:sp>
        <p:nvSpPr>
          <p:cNvPr id="17" name="Rectangle 16">
            <a:extLst>
              <a:ext uri="{FF2B5EF4-FFF2-40B4-BE49-F238E27FC236}">
                <a16:creationId xmlns:a16="http://schemas.microsoft.com/office/drawing/2014/main" id="{FC94444C-C85C-43CD-97D1-DCB48C310307}"/>
              </a:ext>
            </a:extLst>
          </p:cNvPr>
          <p:cNvSpPr/>
          <p:nvPr/>
        </p:nvSpPr>
        <p:spPr>
          <a:xfrm>
            <a:off x="2291266" y="4719620"/>
            <a:ext cx="4878570" cy="796995"/>
          </a:xfrm>
          <a:prstGeom prst="rect">
            <a:avLst/>
          </a:prstGeom>
          <a:gradFill flip="none" rotWithShape="1">
            <a:gsLst>
              <a:gs pos="100000">
                <a:srgbClr val="5F94CE"/>
              </a:gs>
              <a:gs pos="0">
                <a:srgbClr val="F99D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Modified cash basis </a:t>
            </a:r>
            <a:endParaRPr lang="en-GB" dirty="0">
              <a:solidFill>
                <a:sysClr val="windowText" lastClr="000000"/>
              </a:solidFill>
            </a:endParaRPr>
          </a:p>
        </p:txBody>
      </p:sp>
      <p:sp>
        <p:nvSpPr>
          <p:cNvPr id="18" name="Callout: Line 17">
            <a:extLst>
              <a:ext uri="{FF2B5EF4-FFF2-40B4-BE49-F238E27FC236}">
                <a16:creationId xmlns:a16="http://schemas.microsoft.com/office/drawing/2014/main" id="{D55224A4-888A-4F57-A50F-42189C32BF9E}"/>
              </a:ext>
            </a:extLst>
          </p:cNvPr>
          <p:cNvSpPr/>
          <p:nvPr/>
        </p:nvSpPr>
        <p:spPr>
          <a:xfrm>
            <a:off x="2375662" y="5506753"/>
            <a:ext cx="1630978" cy="615121"/>
          </a:xfrm>
          <a:prstGeom prst="borderCallout1">
            <a:avLst>
              <a:gd name="adj1" fmla="val -1219"/>
              <a:gd name="adj2" fmla="val 51150"/>
              <a:gd name="adj3" fmla="val -29999"/>
              <a:gd name="adj4" fmla="val 509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Mostly cash, </a:t>
            </a:r>
          </a:p>
          <a:p>
            <a:pPr algn="ctr"/>
            <a:r>
              <a:rPr lang="en-US" dirty="0">
                <a:solidFill>
                  <a:schemeClr val="tx1"/>
                </a:solidFill>
              </a:rPr>
              <a:t>some accrual</a:t>
            </a:r>
            <a:endParaRPr lang="en-GB" dirty="0">
              <a:solidFill>
                <a:schemeClr val="tx1"/>
              </a:solidFill>
            </a:endParaRPr>
          </a:p>
        </p:txBody>
      </p:sp>
      <p:sp>
        <p:nvSpPr>
          <p:cNvPr id="22" name="Callout: Line 21">
            <a:extLst>
              <a:ext uri="{FF2B5EF4-FFF2-40B4-BE49-F238E27FC236}">
                <a16:creationId xmlns:a16="http://schemas.microsoft.com/office/drawing/2014/main" id="{21365E8F-0947-4857-B82D-B1F50A336A8E}"/>
              </a:ext>
            </a:extLst>
          </p:cNvPr>
          <p:cNvSpPr/>
          <p:nvPr/>
        </p:nvSpPr>
        <p:spPr>
          <a:xfrm>
            <a:off x="5349687" y="5519632"/>
            <a:ext cx="1670091" cy="615121"/>
          </a:xfrm>
          <a:prstGeom prst="borderCallout1">
            <a:avLst>
              <a:gd name="adj1" fmla="val -1219"/>
              <a:gd name="adj2" fmla="val 51150"/>
              <a:gd name="adj3" fmla="val -43721"/>
              <a:gd name="adj4" fmla="val 507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Mostly accrual, </a:t>
            </a:r>
          </a:p>
          <a:p>
            <a:pPr algn="ctr"/>
            <a:r>
              <a:rPr lang="en-US" dirty="0">
                <a:solidFill>
                  <a:schemeClr val="tx1"/>
                </a:solidFill>
              </a:rPr>
              <a:t>some cash</a:t>
            </a:r>
            <a:endParaRPr lang="en-GB" dirty="0">
              <a:solidFill>
                <a:schemeClr val="tx1"/>
              </a:solidFill>
            </a:endParaRPr>
          </a:p>
        </p:txBody>
      </p:sp>
      <p:sp>
        <p:nvSpPr>
          <p:cNvPr id="23" name="Callout: Line 22">
            <a:extLst>
              <a:ext uri="{FF2B5EF4-FFF2-40B4-BE49-F238E27FC236}">
                <a16:creationId xmlns:a16="http://schemas.microsoft.com/office/drawing/2014/main" id="{C7DE273D-D561-468F-AEC1-7DB1C853120D}"/>
              </a:ext>
            </a:extLst>
          </p:cNvPr>
          <p:cNvSpPr/>
          <p:nvPr/>
        </p:nvSpPr>
        <p:spPr>
          <a:xfrm>
            <a:off x="7005873" y="5516615"/>
            <a:ext cx="1670974" cy="615121"/>
          </a:xfrm>
          <a:prstGeom prst="borderCallout1">
            <a:avLst>
              <a:gd name="adj1" fmla="val -1219"/>
              <a:gd name="adj2" fmla="val 51150"/>
              <a:gd name="adj3" fmla="val -20851"/>
              <a:gd name="adj4" fmla="val 507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Defined by standards</a:t>
            </a:r>
            <a:endParaRPr lang="en-GB" dirty="0">
              <a:solidFill>
                <a:schemeClr val="tx1"/>
              </a:solidFill>
            </a:endParaRPr>
          </a:p>
        </p:txBody>
      </p:sp>
      <p:sp>
        <p:nvSpPr>
          <p:cNvPr id="24" name="Callout: Line 23">
            <a:extLst>
              <a:ext uri="{FF2B5EF4-FFF2-40B4-BE49-F238E27FC236}">
                <a16:creationId xmlns:a16="http://schemas.microsoft.com/office/drawing/2014/main" id="{ECE9460C-F69B-4C6B-A205-008D2BF6606B}"/>
              </a:ext>
            </a:extLst>
          </p:cNvPr>
          <p:cNvSpPr/>
          <p:nvPr/>
        </p:nvSpPr>
        <p:spPr>
          <a:xfrm>
            <a:off x="704688" y="5506756"/>
            <a:ext cx="1670974" cy="615121"/>
          </a:xfrm>
          <a:prstGeom prst="borderCallout1">
            <a:avLst>
              <a:gd name="adj1" fmla="val -1219"/>
              <a:gd name="adj2" fmla="val 51150"/>
              <a:gd name="adj3" fmla="val -36860"/>
              <a:gd name="adj4" fmla="val 509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Clearly defined</a:t>
            </a:r>
            <a:endParaRPr lang="en-GB" dirty="0">
              <a:solidFill>
                <a:schemeClr val="tx1"/>
              </a:solidFill>
            </a:endParaRPr>
          </a:p>
        </p:txBody>
      </p:sp>
      <p:sp>
        <p:nvSpPr>
          <p:cNvPr id="25" name="Content Placeholder 4">
            <a:extLst>
              <a:ext uri="{FF2B5EF4-FFF2-40B4-BE49-F238E27FC236}">
                <a16:creationId xmlns:a16="http://schemas.microsoft.com/office/drawing/2014/main" id="{1E34C77A-F988-47A5-BD04-BE5408AF90B5}"/>
              </a:ext>
            </a:extLst>
          </p:cNvPr>
          <p:cNvSpPr txBox="1">
            <a:spLocks/>
          </p:cNvSpPr>
          <p:nvPr/>
        </p:nvSpPr>
        <p:spPr>
          <a:xfrm>
            <a:off x="1852307" y="6201073"/>
            <a:ext cx="5800518" cy="534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a:t>A spectrum, not binary</a:t>
            </a:r>
          </a:p>
        </p:txBody>
      </p:sp>
    </p:spTree>
    <p:extLst>
      <p:ext uri="{BB962C8B-B14F-4D97-AF65-F5344CB8AC3E}">
        <p14:creationId xmlns:p14="http://schemas.microsoft.com/office/powerpoint/2010/main" val="42656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4" grpId="0" animBg="1"/>
      <p:bldP spid="16" grpId="0" animBg="1"/>
      <p:bldP spid="17" grpId="0" animBg="1"/>
      <p:bldP spid="18" grpId="0" animBg="1"/>
      <p:bldP spid="22" grpId="0" animBg="1"/>
      <p:bldP spid="23" grpId="0" animBg="1"/>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3.6 Where on the spectrum?</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fontScale="92500" lnSpcReduction="10000"/>
          </a:bodyPr>
          <a:lstStyle/>
          <a:p>
            <a:r>
              <a:rPr lang="en-US" dirty="0"/>
              <a:t>What is the most appropriate place on the spectrum for a particular NPO? Consider these factors:</a:t>
            </a:r>
          </a:p>
          <a:p>
            <a:pPr lvl="1">
              <a:buFont typeface="Wingdings" panose="05000000000000000000" pitchFamily="2" charset="2"/>
              <a:buChar char="§"/>
            </a:pPr>
            <a:r>
              <a:rPr lang="en-US" b="1" dirty="0"/>
              <a:t>Operations</a:t>
            </a:r>
            <a:r>
              <a:rPr lang="en-US" dirty="0"/>
              <a:t> – Does the NPO have assets or liabilities that need to be tracked?</a:t>
            </a:r>
          </a:p>
          <a:p>
            <a:pPr lvl="1">
              <a:buFont typeface="Wingdings" panose="05000000000000000000" pitchFamily="2" charset="2"/>
              <a:buChar char="§"/>
            </a:pPr>
            <a:r>
              <a:rPr lang="en-US" b="1" dirty="0"/>
              <a:t>Transactions</a:t>
            </a:r>
            <a:r>
              <a:rPr lang="en-US" dirty="0"/>
              <a:t> – Does the NPO have transactions where there is a timing difference between the value received or given and the movement of money?</a:t>
            </a:r>
          </a:p>
          <a:p>
            <a:pPr lvl="1">
              <a:buFont typeface="Wingdings" panose="05000000000000000000" pitchFamily="2" charset="2"/>
              <a:buChar char="§"/>
            </a:pPr>
            <a:r>
              <a:rPr lang="en-US" b="1" dirty="0"/>
              <a:t>Funding sources </a:t>
            </a:r>
            <a:r>
              <a:rPr lang="en-US" dirty="0"/>
              <a:t>– does the NPO have multiple funding sources or different currency bank accounts? Non-cash entries such as revaluations and cost allocations may become necessary</a:t>
            </a:r>
          </a:p>
          <a:p>
            <a:pPr lvl="1">
              <a:buFont typeface="Wingdings" panose="05000000000000000000" pitchFamily="2" charset="2"/>
              <a:buChar char="§"/>
            </a:pPr>
            <a:r>
              <a:rPr lang="en-US" b="1" dirty="0"/>
              <a:t>Strategy</a:t>
            </a:r>
            <a:r>
              <a:rPr lang="en-US" dirty="0"/>
              <a:t> – does the NPO wish to grow or improve the rate at which it recovers indirect project costs from funders?</a:t>
            </a:r>
          </a:p>
          <a:p>
            <a:r>
              <a:rPr lang="en-US" dirty="0"/>
              <a:t>Size is a relatively easy ‘proxy’ or estimate of an NPO’s need to consider accrual-based information.</a:t>
            </a:r>
          </a:p>
        </p:txBody>
      </p:sp>
    </p:spTree>
    <p:extLst>
      <p:ext uri="{BB962C8B-B14F-4D97-AF65-F5344CB8AC3E}">
        <p14:creationId xmlns:p14="http://schemas.microsoft.com/office/powerpoint/2010/main" val="36087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1000"/>
                                        <p:tgtEl>
                                          <p:spTgt spid="5">
                                            <p:txEl>
                                              <p:pRg st="5" end="5"/>
                                            </p:txEl>
                                          </p:spTgt>
                                        </p:tgtEl>
                                      </p:cBhvr>
                                    </p:animEffect>
                                    <p:anim calcmode="lin" valueType="num">
                                      <p:cBhvr>
                                        <p:cTn id="2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3.7 Internal and external influences</a:t>
            </a:r>
          </a:p>
        </p:txBody>
      </p:sp>
      <p:sp>
        <p:nvSpPr>
          <p:cNvPr id="4" name="Arrow: Right 3">
            <a:extLst>
              <a:ext uri="{FF2B5EF4-FFF2-40B4-BE49-F238E27FC236}">
                <a16:creationId xmlns:a16="http://schemas.microsoft.com/office/drawing/2014/main" id="{AF7AD425-0383-4619-9F03-513F0B79496C}"/>
              </a:ext>
            </a:extLst>
          </p:cNvPr>
          <p:cNvSpPr/>
          <p:nvPr/>
        </p:nvSpPr>
        <p:spPr>
          <a:xfrm>
            <a:off x="420212" y="1993656"/>
            <a:ext cx="8448388" cy="8440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Size</a:t>
            </a:r>
          </a:p>
        </p:txBody>
      </p:sp>
      <p:sp>
        <p:nvSpPr>
          <p:cNvPr id="8" name="Arrow: Left 7">
            <a:extLst>
              <a:ext uri="{FF2B5EF4-FFF2-40B4-BE49-F238E27FC236}">
                <a16:creationId xmlns:a16="http://schemas.microsoft.com/office/drawing/2014/main" id="{19F44CE4-7EC9-4627-B7BD-16229366B552}"/>
              </a:ext>
            </a:extLst>
          </p:cNvPr>
          <p:cNvSpPr/>
          <p:nvPr/>
        </p:nvSpPr>
        <p:spPr>
          <a:xfrm>
            <a:off x="15906" y="2443017"/>
            <a:ext cx="8411400" cy="79699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Capacity constraints</a:t>
            </a:r>
          </a:p>
        </p:txBody>
      </p:sp>
      <p:sp>
        <p:nvSpPr>
          <p:cNvPr id="9" name="Flowchart: Connector 8">
            <a:extLst>
              <a:ext uri="{FF2B5EF4-FFF2-40B4-BE49-F238E27FC236}">
                <a16:creationId xmlns:a16="http://schemas.microsoft.com/office/drawing/2014/main" id="{AB2A1007-7D67-43C3-8AFF-338B56094F6A}"/>
              </a:ext>
            </a:extLst>
          </p:cNvPr>
          <p:cNvSpPr/>
          <p:nvPr/>
        </p:nvSpPr>
        <p:spPr>
          <a:xfrm>
            <a:off x="6816244" y="3968847"/>
            <a:ext cx="2088230" cy="200943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Accrual based information is less relevant for very small NPOs</a:t>
            </a:r>
          </a:p>
        </p:txBody>
      </p:sp>
      <p:sp>
        <p:nvSpPr>
          <p:cNvPr id="25" name="Rectangle 24">
            <a:extLst>
              <a:ext uri="{FF2B5EF4-FFF2-40B4-BE49-F238E27FC236}">
                <a16:creationId xmlns:a16="http://schemas.microsoft.com/office/drawing/2014/main" id="{F21137F2-15AF-4B6E-989E-7E44114095CC}"/>
              </a:ext>
            </a:extLst>
          </p:cNvPr>
          <p:cNvSpPr/>
          <p:nvPr/>
        </p:nvSpPr>
        <p:spPr>
          <a:xfrm>
            <a:off x="420211" y="1433365"/>
            <a:ext cx="1599314" cy="796995"/>
          </a:xfrm>
          <a:prstGeom prst="rect">
            <a:avLst/>
          </a:prstGeom>
          <a:solidFill>
            <a:srgbClr val="5F9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Cash basis</a:t>
            </a:r>
            <a:endParaRPr lang="en-GB" dirty="0">
              <a:solidFill>
                <a:sysClr val="windowText" lastClr="000000"/>
              </a:solidFill>
            </a:endParaRPr>
          </a:p>
        </p:txBody>
      </p:sp>
      <p:sp>
        <p:nvSpPr>
          <p:cNvPr id="26" name="Rectangle 25">
            <a:extLst>
              <a:ext uri="{FF2B5EF4-FFF2-40B4-BE49-F238E27FC236}">
                <a16:creationId xmlns:a16="http://schemas.microsoft.com/office/drawing/2014/main" id="{EE9814C1-6DEF-4CD1-B42E-BBF21383BED1}"/>
              </a:ext>
            </a:extLst>
          </p:cNvPr>
          <p:cNvSpPr/>
          <p:nvPr/>
        </p:nvSpPr>
        <p:spPr>
          <a:xfrm>
            <a:off x="6898095" y="1433365"/>
            <a:ext cx="1529210" cy="796995"/>
          </a:xfrm>
          <a:prstGeom prst="rect">
            <a:avLst/>
          </a:prstGeom>
          <a:solidFill>
            <a:srgbClr val="F99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Full accrual basis</a:t>
            </a:r>
            <a:endParaRPr lang="en-GB" dirty="0">
              <a:solidFill>
                <a:schemeClr val="tx1"/>
              </a:solidFill>
            </a:endParaRPr>
          </a:p>
        </p:txBody>
      </p:sp>
      <p:sp>
        <p:nvSpPr>
          <p:cNvPr id="27" name="Rectangle 26">
            <a:extLst>
              <a:ext uri="{FF2B5EF4-FFF2-40B4-BE49-F238E27FC236}">
                <a16:creationId xmlns:a16="http://schemas.microsoft.com/office/drawing/2014/main" id="{D53E3DC5-056F-466E-A4A7-2F70ED42E08A}"/>
              </a:ext>
            </a:extLst>
          </p:cNvPr>
          <p:cNvSpPr/>
          <p:nvPr/>
        </p:nvSpPr>
        <p:spPr>
          <a:xfrm>
            <a:off x="2019525" y="1433365"/>
            <a:ext cx="4878570" cy="796995"/>
          </a:xfrm>
          <a:prstGeom prst="rect">
            <a:avLst/>
          </a:prstGeom>
          <a:gradFill flip="none" rotWithShape="1">
            <a:gsLst>
              <a:gs pos="100000">
                <a:srgbClr val="5F94CE"/>
              </a:gs>
              <a:gs pos="0">
                <a:srgbClr val="F99D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Modified cash basis </a:t>
            </a:r>
            <a:endParaRPr lang="en-GB" dirty="0">
              <a:solidFill>
                <a:sysClr val="windowText" lastClr="000000"/>
              </a:solidFill>
            </a:endParaRPr>
          </a:p>
        </p:txBody>
      </p:sp>
      <p:sp>
        <p:nvSpPr>
          <p:cNvPr id="28" name="Arrow: Right 27">
            <a:extLst>
              <a:ext uri="{FF2B5EF4-FFF2-40B4-BE49-F238E27FC236}">
                <a16:creationId xmlns:a16="http://schemas.microsoft.com/office/drawing/2014/main" id="{DE3085A6-518E-4DB6-A386-0C55D52D78C0}"/>
              </a:ext>
            </a:extLst>
          </p:cNvPr>
          <p:cNvSpPr/>
          <p:nvPr/>
        </p:nvSpPr>
        <p:spPr>
          <a:xfrm>
            <a:off x="414080" y="2841179"/>
            <a:ext cx="8454518" cy="84406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Standards or regulators</a:t>
            </a:r>
          </a:p>
        </p:txBody>
      </p:sp>
      <p:sp>
        <p:nvSpPr>
          <p:cNvPr id="29" name="Arrow: Left 28">
            <a:extLst>
              <a:ext uri="{FF2B5EF4-FFF2-40B4-BE49-F238E27FC236}">
                <a16:creationId xmlns:a16="http://schemas.microsoft.com/office/drawing/2014/main" id="{63163FA6-1FC1-40D4-A289-1478CF85B84A}"/>
              </a:ext>
            </a:extLst>
          </p:cNvPr>
          <p:cNvSpPr/>
          <p:nvPr/>
        </p:nvSpPr>
        <p:spPr>
          <a:xfrm>
            <a:off x="15906" y="3299550"/>
            <a:ext cx="8411399" cy="771378"/>
          </a:xfrm>
          <a:prstGeom prst="leftArrow">
            <a:avLst/>
          </a:prstGeom>
          <a:solidFill>
            <a:srgbClr val="D8D9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Donor requirements</a:t>
            </a:r>
          </a:p>
        </p:txBody>
      </p:sp>
      <p:sp>
        <p:nvSpPr>
          <p:cNvPr id="30" name="Flowchart: Connector 29">
            <a:extLst>
              <a:ext uri="{FF2B5EF4-FFF2-40B4-BE49-F238E27FC236}">
                <a16:creationId xmlns:a16="http://schemas.microsoft.com/office/drawing/2014/main" id="{B41F2018-D512-40C8-8913-2A35FC12FCDE}"/>
              </a:ext>
            </a:extLst>
          </p:cNvPr>
          <p:cNvSpPr/>
          <p:nvPr/>
        </p:nvSpPr>
        <p:spPr>
          <a:xfrm>
            <a:off x="2483770" y="4674022"/>
            <a:ext cx="2088230" cy="2009430"/>
          </a:xfrm>
          <a:prstGeom prst="flowChartConnector">
            <a:avLst/>
          </a:prstGeom>
          <a:solidFill>
            <a:srgbClr val="D8D9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Varied by country, but International Accounting Standards are accrual based</a:t>
            </a:r>
          </a:p>
        </p:txBody>
      </p:sp>
      <p:sp>
        <p:nvSpPr>
          <p:cNvPr id="31" name="Flowchart: Connector 30">
            <a:extLst>
              <a:ext uri="{FF2B5EF4-FFF2-40B4-BE49-F238E27FC236}">
                <a16:creationId xmlns:a16="http://schemas.microsoft.com/office/drawing/2014/main" id="{C50D0C4A-21BF-446E-8017-E500FF170305}"/>
              </a:ext>
            </a:extLst>
          </p:cNvPr>
          <p:cNvSpPr/>
          <p:nvPr/>
        </p:nvSpPr>
        <p:spPr>
          <a:xfrm>
            <a:off x="4728014" y="4649359"/>
            <a:ext cx="2088230" cy="200943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Some NPOs lack the capacity to prepare the information they need</a:t>
            </a:r>
          </a:p>
        </p:txBody>
      </p:sp>
      <p:sp>
        <p:nvSpPr>
          <p:cNvPr id="32" name="Flowchart: Connector 31">
            <a:extLst>
              <a:ext uri="{FF2B5EF4-FFF2-40B4-BE49-F238E27FC236}">
                <a16:creationId xmlns:a16="http://schemas.microsoft.com/office/drawing/2014/main" id="{468363CB-BCEA-4346-ADBD-CBCDB7B32805}"/>
              </a:ext>
            </a:extLst>
          </p:cNvPr>
          <p:cNvSpPr/>
          <p:nvPr/>
        </p:nvSpPr>
        <p:spPr>
          <a:xfrm>
            <a:off x="395540" y="3943376"/>
            <a:ext cx="2088230" cy="2009430"/>
          </a:xfrm>
          <a:prstGeom prst="flowChartConnector">
            <a:avLst/>
          </a:prstGeom>
          <a:solidFill>
            <a:srgbClr val="D8D9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Some donors may require cash basis irrespective of NPO needs or capacity</a:t>
            </a:r>
          </a:p>
        </p:txBody>
      </p:sp>
    </p:spTree>
    <p:extLst>
      <p:ext uri="{BB962C8B-B14F-4D97-AF65-F5344CB8AC3E}">
        <p14:creationId xmlns:p14="http://schemas.microsoft.com/office/powerpoint/2010/main" val="1293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1924CD-917D-4411-BABC-729F6E067F5D}"/>
              </a:ext>
            </a:extLst>
          </p:cNvPr>
          <p:cNvSpPr>
            <a:spLocks noGrp="1"/>
          </p:cNvSpPr>
          <p:nvPr>
            <p:ph type="ctrTitle"/>
          </p:nvPr>
        </p:nvSpPr>
        <p:spPr>
          <a:xfrm>
            <a:off x="866440" y="849087"/>
            <a:ext cx="3524131" cy="1711233"/>
          </a:xfrm>
        </p:spPr>
        <p:txBody>
          <a:bodyPr/>
          <a:lstStyle/>
          <a:p>
            <a:r>
              <a:rPr lang="en-GB" dirty="0"/>
              <a:t>Introduction</a:t>
            </a:r>
          </a:p>
        </p:txBody>
      </p:sp>
      <p:sp>
        <p:nvSpPr>
          <p:cNvPr id="3" name="Content Placeholder 2">
            <a:extLst>
              <a:ext uri="{FF2B5EF4-FFF2-40B4-BE49-F238E27FC236}">
                <a16:creationId xmlns:a16="http://schemas.microsoft.com/office/drawing/2014/main" id="{B1C7303B-7471-40B0-9896-CF4DF0DFEE05}"/>
              </a:ext>
            </a:extLst>
          </p:cNvPr>
          <p:cNvSpPr>
            <a:spLocks noGrp="1"/>
          </p:cNvSpPr>
          <p:nvPr>
            <p:ph type="subTitle" idx="1"/>
          </p:nvPr>
        </p:nvSpPr>
        <p:spPr>
          <a:xfrm>
            <a:off x="866440" y="2560320"/>
            <a:ext cx="3531389" cy="3194593"/>
          </a:xfrm>
        </p:spPr>
        <p:txBody>
          <a:bodyPr>
            <a:normAutofit fontScale="55000" lnSpcReduction="20000"/>
          </a:bodyPr>
          <a:lstStyle/>
          <a:p>
            <a:endParaRPr lang="en-US" sz="3600" dirty="0"/>
          </a:p>
          <a:p>
            <a:pPr marL="514350" indent="-514350">
              <a:buAutoNum type="arabicPeriod"/>
            </a:pPr>
            <a:r>
              <a:rPr lang="en-US" sz="3600" dirty="0"/>
              <a:t>About the tool</a:t>
            </a:r>
          </a:p>
          <a:p>
            <a:pPr marL="514350" indent="-514350">
              <a:buAutoNum type="arabicPeriod"/>
            </a:pPr>
            <a:r>
              <a:rPr lang="en-US" sz="3600" dirty="0"/>
              <a:t>Accounting in NPOs</a:t>
            </a:r>
          </a:p>
          <a:p>
            <a:pPr marL="514350" indent="-514350">
              <a:buAutoNum type="arabicPeriod"/>
            </a:pPr>
            <a:r>
              <a:rPr lang="en-US" sz="3600" dirty="0"/>
              <a:t>Cash , accrual and modified cash</a:t>
            </a:r>
          </a:p>
          <a:p>
            <a:pPr marL="514350" indent="-514350">
              <a:buAutoNum type="arabicPeriod"/>
            </a:pPr>
            <a:r>
              <a:rPr lang="en-US" sz="3600" dirty="0"/>
              <a:t>Accounting basis used in different reports</a:t>
            </a:r>
          </a:p>
          <a:p>
            <a:pPr marL="514350" indent="-514350">
              <a:buAutoNum type="arabicPeriod"/>
            </a:pPr>
            <a:r>
              <a:rPr lang="en-US" sz="3600" dirty="0"/>
              <a:t>Impact of accounting basis decisions</a:t>
            </a:r>
          </a:p>
          <a:p>
            <a:pPr marL="514350" indent="-514350">
              <a:buAutoNum type="arabicPeriod"/>
            </a:pPr>
            <a:r>
              <a:rPr lang="en-US" sz="3600" dirty="0"/>
              <a:t>How to use the tool </a:t>
            </a:r>
          </a:p>
          <a:p>
            <a:pPr marL="514350" indent="-514350">
              <a:buAutoNum type="arabicPeriod"/>
            </a:pPr>
            <a:endParaRPr lang="en-US" dirty="0"/>
          </a:p>
          <a:p>
            <a:pPr marL="0" indent="0">
              <a:buNone/>
            </a:pPr>
            <a:endParaRPr lang="en-US" dirty="0"/>
          </a:p>
        </p:txBody>
      </p:sp>
      <p:sp>
        <p:nvSpPr>
          <p:cNvPr id="4" name="Content Placeholder 4">
            <a:extLst>
              <a:ext uri="{FF2B5EF4-FFF2-40B4-BE49-F238E27FC236}">
                <a16:creationId xmlns:a16="http://schemas.microsoft.com/office/drawing/2014/main" id="{B3AA6D80-AAE6-4E1F-9568-6099DF8C8515}"/>
              </a:ext>
            </a:extLst>
          </p:cNvPr>
          <p:cNvSpPr txBox="1">
            <a:spLocks/>
          </p:cNvSpPr>
          <p:nvPr/>
        </p:nvSpPr>
        <p:spPr>
          <a:xfrm>
            <a:off x="5401993" y="4162306"/>
            <a:ext cx="3021623" cy="21336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4"/>
              </a:buClr>
              <a:buFont typeface="Arial"/>
              <a:buNone/>
              <a:defRPr sz="2800" kern="1200" cap="none" spc="-100" baseline="0">
                <a:solidFill>
                  <a:schemeClr val="accent4"/>
                </a:solidFill>
                <a:latin typeface="+mj-lt"/>
                <a:ea typeface="+mn-ea"/>
                <a:cs typeface="+mn-cs"/>
              </a:defRPr>
            </a:lvl1pPr>
            <a:lvl2pPr marL="457200" indent="0" algn="ctr" defTabSz="914400" rtl="0" eaLnBrk="1" latinLnBrk="0" hangingPunct="1">
              <a:lnSpc>
                <a:spcPct val="90000"/>
              </a:lnSpc>
              <a:spcBef>
                <a:spcPts val="500"/>
              </a:spcBef>
              <a:buClr>
                <a:schemeClr val="accent4"/>
              </a:buClr>
              <a:buFont typeface="Arial"/>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Clr>
                <a:schemeClr val="accent4"/>
              </a:buClr>
              <a:buFont typeface="Arial"/>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Arial"/>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ctr"/>
            <a:r>
              <a:rPr lang="en-US" dirty="0">
                <a:solidFill>
                  <a:schemeClr val="tx1"/>
                </a:solidFill>
              </a:rPr>
              <a:t>Please read this slide deck in ‘slide show mode, using the mouse or arrows to click</a:t>
            </a:r>
          </a:p>
          <a:p>
            <a:endParaRPr lang="en-US" dirty="0"/>
          </a:p>
          <a:p>
            <a:endParaRPr lang="en-US" dirty="0"/>
          </a:p>
        </p:txBody>
      </p:sp>
    </p:spTree>
    <p:extLst>
      <p:ext uri="{BB962C8B-B14F-4D97-AF65-F5344CB8AC3E}">
        <p14:creationId xmlns:p14="http://schemas.microsoft.com/office/powerpoint/2010/main" val="319060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CF-DF29-432E-8AFC-FAB60996B0F3}"/>
              </a:ext>
            </a:extLst>
          </p:cNvPr>
          <p:cNvSpPr>
            <a:spLocks noGrp="1"/>
          </p:cNvSpPr>
          <p:nvPr>
            <p:ph type="ctrTitle"/>
          </p:nvPr>
        </p:nvSpPr>
        <p:spPr/>
        <p:txBody>
          <a:bodyPr/>
          <a:lstStyle/>
          <a:p>
            <a:r>
              <a:rPr lang="en-GB" dirty="0"/>
              <a:t>Section 4</a:t>
            </a:r>
          </a:p>
        </p:txBody>
      </p:sp>
      <p:sp>
        <p:nvSpPr>
          <p:cNvPr id="3" name="Subtitle 2">
            <a:extLst>
              <a:ext uri="{FF2B5EF4-FFF2-40B4-BE49-F238E27FC236}">
                <a16:creationId xmlns:a16="http://schemas.microsoft.com/office/drawing/2014/main" id="{DF303FB5-28EC-47AF-AF52-02DCEABDE762}"/>
              </a:ext>
            </a:extLst>
          </p:cNvPr>
          <p:cNvSpPr>
            <a:spLocks noGrp="1"/>
          </p:cNvSpPr>
          <p:nvPr>
            <p:ph type="subTitle" idx="1"/>
          </p:nvPr>
        </p:nvSpPr>
        <p:spPr/>
        <p:txBody>
          <a:bodyPr/>
          <a:lstStyle/>
          <a:p>
            <a:r>
              <a:rPr lang="en-GB" dirty="0"/>
              <a:t>Different reports where accounting basis is relevant</a:t>
            </a:r>
          </a:p>
        </p:txBody>
      </p:sp>
    </p:spTree>
    <p:extLst>
      <p:ext uri="{BB962C8B-B14F-4D97-AF65-F5344CB8AC3E}">
        <p14:creationId xmlns:p14="http://schemas.microsoft.com/office/powerpoint/2010/main" val="123762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7A53E6-B6BD-4DE5-8A7B-1A971A198AF5}"/>
              </a:ext>
            </a:extLst>
          </p:cNvPr>
          <p:cNvPicPr/>
          <p:nvPr/>
        </p:nvPicPr>
        <p:blipFill rotWithShape="1">
          <a:blip r:embed="rId2">
            <a:alphaModFix/>
          </a:blip>
          <a:srcRect t="21226" r="5621" b="30956"/>
          <a:stretch/>
        </p:blipFill>
        <p:spPr bwMode="auto">
          <a:xfrm>
            <a:off x="916207" y="3798277"/>
            <a:ext cx="7273485" cy="220862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fontScale="90000"/>
          </a:bodyPr>
          <a:lstStyle/>
          <a:p>
            <a:r>
              <a:rPr lang="en-US" dirty="0"/>
              <a:t>4.1 Outputs from the accounting system</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a:xfrm>
            <a:off x="457200" y="1524001"/>
            <a:ext cx="8191500" cy="2668172"/>
          </a:xfrm>
        </p:spPr>
        <p:txBody>
          <a:bodyPr>
            <a:normAutofit lnSpcReduction="10000"/>
          </a:bodyPr>
          <a:lstStyle/>
          <a:p>
            <a:r>
              <a:rPr lang="en-US" dirty="0"/>
              <a:t>An NPO accounting system needs to be set up so that it can provide information for:</a:t>
            </a:r>
          </a:p>
          <a:p>
            <a:pPr lvl="1">
              <a:buFont typeface="Wingdings" panose="05000000000000000000" pitchFamily="2" charset="2"/>
              <a:buChar char="Ø"/>
            </a:pPr>
            <a:r>
              <a:rPr lang="en-US" b="1" dirty="0"/>
              <a:t>internal</a:t>
            </a:r>
            <a:r>
              <a:rPr lang="en-US" dirty="0"/>
              <a:t> users such as project managers, budget holders, management and board; and </a:t>
            </a:r>
          </a:p>
          <a:p>
            <a:pPr lvl="1">
              <a:buFont typeface="Wingdings" panose="05000000000000000000" pitchFamily="2" charset="2"/>
              <a:buChar char="Ø"/>
            </a:pPr>
            <a:r>
              <a:rPr lang="en-US" b="1" dirty="0"/>
              <a:t>funders or donors </a:t>
            </a:r>
            <a:r>
              <a:rPr lang="en-US" dirty="0"/>
              <a:t>of particular projects, as needed</a:t>
            </a:r>
          </a:p>
          <a:p>
            <a:pPr lvl="1">
              <a:buFont typeface="Wingdings" panose="05000000000000000000" pitchFamily="2" charset="2"/>
              <a:buChar char="Ø"/>
            </a:pPr>
            <a:r>
              <a:rPr lang="en-US" dirty="0"/>
              <a:t>Other </a:t>
            </a:r>
            <a:r>
              <a:rPr lang="en-US" b="1" dirty="0"/>
              <a:t>external users</a:t>
            </a:r>
            <a:r>
              <a:rPr lang="en-US" dirty="0"/>
              <a:t> such as banks, regulators, service recipients, partners, and the public.</a:t>
            </a:r>
            <a:endParaRPr lang="en-GB" dirty="0"/>
          </a:p>
          <a:p>
            <a:endParaRPr lang="en-GB" dirty="0"/>
          </a:p>
          <a:p>
            <a:endParaRPr lang="en-US" dirty="0"/>
          </a:p>
        </p:txBody>
      </p:sp>
    </p:spTree>
    <p:extLst>
      <p:ext uri="{BB962C8B-B14F-4D97-AF65-F5344CB8AC3E}">
        <p14:creationId xmlns:p14="http://schemas.microsoft.com/office/powerpoint/2010/main" val="193694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4.2  Options for NPOs</a:t>
            </a:r>
          </a:p>
        </p:txBody>
      </p:sp>
      <p:graphicFrame>
        <p:nvGraphicFramePr>
          <p:cNvPr id="6" name="Content Placeholder 5">
            <a:extLst>
              <a:ext uri="{FF2B5EF4-FFF2-40B4-BE49-F238E27FC236}">
                <a16:creationId xmlns:a16="http://schemas.microsoft.com/office/drawing/2014/main" id="{828560A1-51B4-429A-BF62-9C8FD871C7AB}"/>
              </a:ext>
            </a:extLst>
          </p:cNvPr>
          <p:cNvGraphicFramePr>
            <a:graphicFrameLocks noGrp="1"/>
          </p:cNvGraphicFramePr>
          <p:nvPr>
            <p:ph idx="1"/>
            <p:extLst>
              <p:ext uri="{D42A27DB-BD31-4B8C-83A1-F6EECF244321}">
                <p14:modId xmlns:p14="http://schemas.microsoft.com/office/powerpoint/2010/main" val="351432531"/>
              </p:ext>
            </p:extLst>
          </p:nvPr>
        </p:nvGraphicFramePr>
        <p:xfrm>
          <a:off x="457200" y="1524000"/>
          <a:ext cx="6759526" cy="4462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D72305A4-4970-4D1A-9DF7-7DB8BF25C958}"/>
              </a:ext>
            </a:extLst>
          </p:cNvPr>
          <p:cNvSpPr/>
          <p:nvPr/>
        </p:nvSpPr>
        <p:spPr>
          <a:xfrm>
            <a:off x="7216726" y="1524000"/>
            <a:ext cx="1631852" cy="44624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Which accounting basis should be used for each?</a:t>
            </a:r>
          </a:p>
        </p:txBody>
      </p:sp>
    </p:spTree>
    <p:extLst>
      <p:ext uri="{BB962C8B-B14F-4D97-AF65-F5344CB8AC3E}">
        <p14:creationId xmlns:p14="http://schemas.microsoft.com/office/powerpoint/2010/main" val="112932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CF-DF29-432E-8AFC-FAB60996B0F3}"/>
              </a:ext>
            </a:extLst>
          </p:cNvPr>
          <p:cNvSpPr>
            <a:spLocks noGrp="1"/>
          </p:cNvSpPr>
          <p:nvPr>
            <p:ph type="ctrTitle"/>
          </p:nvPr>
        </p:nvSpPr>
        <p:spPr/>
        <p:txBody>
          <a:bodyPr/>
          <a:lstStyle/>
          <a:p>
            <a:r>
              <a:rPr lang="en-GB" dirty="0"/>
              <a:t>Section 5</a:t>
            </a:r>
          </a:p>
        </p:txBody>
      </p:sp>
      <p:sp>
        <p:nvSpPr>
          <p:cNvPr id="3" name="Subtitle 2">
            <a:extLst>
              <a:ext uri="{FF2B5EF4-FFF2-40B4-BE49-F238E27FC236}">
                <a16:creationId xmlns:a16="http://schemas.microsoft.com/office/drawing/2014/main" id="{DF303FB5-28EC-47AF-AF52-02DCEABDE762}"/>
              </a:ext>
            </a:extLst>
          </p:cNvPr>
          <p:cNvSpPr>
            <a:spLocks noGrp="1"/>
          </p:cNvSpPr>
          <p:nvPr>
            <p:ph type="subTitle" idx="1"/>
          </p:nvPr>
        </p:nvSpPr>
        <p:spPr/>
        <p:txBody>
          <a:bodyPr/>
          <a:lstStyle/>
          <a:p>
            <a:r>
              <a:rPr lang="en-GB" dirty="0"/>
              <a:t>Impact of accounting basis conflicts</a:t>
            </a:r>
          </a:p>
        </p:txBody>
      </p:sp>
    </p:spTree>
    <p:extLst>
      <p:ext uri="{BB962C8B-B14F-4D97-AF65-F5344CB8AC3E}">
        <p14:creationId xmlns:p14="http://schemas.microsoft.com/office/powerpoint/2010/main" val="352533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5.1 Accounting basis conflicts (1)</a:t>
            </a:r>
          </a:p>
        </p:txBody>
      </p:sp>
      <p:pic>
        <p:nvPicPr>
          <p:cNvPr id="4" name="Picture 3">
            <a:extLst>
              <a:ext uri="{FF2B5EF4-FFF2-40B4-BE49-F238E27FC236}">
                <a16:creationId xmlns:a16="http://schemas.microsoft.com/office/drawing/2014/main" id="{15FA7A4E-9AD5-40F2-8635-C6A6B0D8215F}"/>
              </a:ext>
            </a:extLst>
          </p:cNvPr>
          <p:cNvPicPr/>
          <p:nvPr/>
        </p:nvPicPr>
        <p:blipFill rotWithShape="1">
          <a:blip r:embed="rId2">
            <a:alphaModFix/>
          </a:blip>
          <a:srcRect l="26628" t="23593" r="6351" b="28589"/>
          <a:stretch/>
        </p:blipFill>
        <p:spPr bwMode="auto">
          <a:xfrm>
            <a:off x="1008547" y="1081534"/>
            <a:ext cx="5165138" cy="2208628"/>
          </a:xfrm>
          <a:prstGeom prst="rect">
            <a:avLst/>
          </a:prstGeom>
          <a:ln>
            <a:noFill/>
          </a:ln>
          <a:extLst>
            <a:ext uri="{53640926-AAD7-44D8-BBD7-CCE9431645EC}">
              <a14:shadowObscured xmlns:a14="http://schemas.microsoft.com/office/drawing/2010/main"/>
            </a:ext>
          </a:extLst>
        </p:spPr>
      </p:pic>
      <p:sp>
        <p:nvSpPr>
          <p:cNvPr id="6" name="Content Placeholder 4">
            <a:extLst>
              <a:ext uri="{FF2B5EF4-FFF2-40B4-BE49-F238E27FC236}">
                <a16:creationId xmlns:a16="http://schemas.microsoft.com/office/drawing/2014/main" id="{3F3C6B60-0313-4738-96A9-360FD602DC3D}"/>
              </a:ext>
            </a:extLst>
          </p:cNvPr>
          <p:cNvSpPr txBox="1">
            <a:spLocks/>
          </p:cNvSpPr>
          <p:nvPr/>
        </p:nvSpPr>
        <p:spPr>
          <a:xfrm>
            <a:off x="597877" y="3484726"/>
            <a:ext cx="8191500" cy="1557174"/>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100000"/>
              <a:buFont typeface="Arial" charset="0"/>
              <a:buChar char="•"/>
              <a:defRPr sz="2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100000"/>
              <a:buFont typeface="Arial" charset="0"/>
              <a:buChar char="•"/>
              <a:defRPr sz="24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100000"/>
              <a:buFont typeface="Arial" charset="0"/>
              <a:buChar char="•"/>
              <a:defRPr sz="2200" b="0" i="0" kern="1200">
                <a:solidFill>
                  <a:schemeClr val="tx1">
                    <a:lumMod val="75000"/>
                    <a:lumOff val="25000"/>
                  </a:schemeClr>
                </a:solidFill>
                <a:latin typeface="+mn-lt"/>
                <a:ea typeface="+mn-ea"/>
                <a:cs typeface="+mn-cs"/>
              </a:defRPr>
            </a:lvl3pPr>
            <a:lvl4pPr marL="1234440" marR="0" indent="-228600" algn="l" defTabSz="457200" rtl="0" eaLnBrk="1" fontAlgn="auto" latinLnBrk="0" hangingPunct="1">
              <a:lnSpc>
                <a:spcPct val="100000"/>
              </a:lnSpc>
              <a:spcBef>
                <a:spcPts val="1000"/>
              </a:spcBef>
              <a:spcAft>
                <a:spcPts val="0"/>
              </a:spcAft>
              <a:buClr>
                <a:schemeClr val="accent1"/>
              </a:buClr>
              <a:buSzPct val="100000"/>
              <a:buFont typeface="Arial" charset="0"/>
              <a:buChar char="•"/>
              <a:tabLst/>
              <a:defRPr sz="20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100000"/>
              <a:buFont typeface="Arial" charset="0"/>
              <a:buChar char="•"/>
              <a:defRPr sz="18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What if an NPO would like to track payroll assets and liabilities (</a:t>
            </a:r>
            <a:r>
              <a:rPr lang="en-US" sz="2400" dirty="0">
                <a:highlight>
                  <a:srgbClr val="D29981"/>
                </a:highlight>
              </a:rPr>
              <a:t>modified basis</a:t>
            </a:r>
            <a:r>
              <a:rPr lang="en-US" sz="2400" dirty="0"/>
              <a:t>) for its own internal reports, but its donors require project reports on a </a:t>
            </a:r>
            <a:r>
              <a:rPr lang="en-US" sz="2400" dirty="0">
                <a:highlight>
                  <a:srgbClr val="5F94CE"/>
                </a:highlight>
              </a:rPr>
              <a:t>cash basis</a:t>
            </a:r>
            <a:r>
              <a:rPr lang="en-US" sz="2400" dirty="0"/>
              <a:t>?</a:t>
            </a:r>
          </a:p>
        </p:txBody>
      </p:sp>
      <p:sp>
        <p:nvSpPr>
          <p:cNvPr id="8" name="Oval 7">
            <a:extLst>
              <a:ext uri="{FF2B5EF4-FFF2-40B4-BE49-F238E27FC236}">
                <a16:creationId xmlns:a16="http://schemas.microsoft.com/office/drawing/2014/main" id="{A25A8E44-C039-4D8A-953B-8951307128F2}"/>
              </a:ext>
            </a:extLst>
          </p:cNvPr>
          <p:cNvSpPr/>
          <p:nvPr/>
        </p:nvSpPr>
        <p:spPr>
          <a:xfrm>
            <a:off x="4178105" y="1442273"/>
            <a:ext cx="1800664" cy="436099"/>
          </a:xfrm>
          <a:prstGeom prst="ellipse">
            <a:avLst/>
          </a:prstGeom>
          <a:noFill/>
          <a:ln w="57150">
            <a:solidFill>
              <a:srgbClr val="D29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578B0FC-D109-48DE-982F-CDFFBE925891}"/>
              </a:ext>
            </a:extLst>
          </p:cNvPr>
          <p:cNvSpPr/>
          <p:nvPr/>
        </p:nvSpPr>
        <p:spPr>
          <a:xfrm>
            <a:off x="4203232" y="1998530"/>
            <a:ext cx="1800664" cy="436099"/>
          </a:xfrm>
          <a:prstGeom prst="ellipse">
            <a:avLst/>
          </a:prstGeom>
          <a:noFill/>
          <a:ln w="57150">
            <a:solidFill>
              <a:srgbClr val="5F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25F03933-C0D8-42A4-82A0-AC1206F8B7AB}"/>
              </a:ext>
            </a:extLst>
          </p:cNvPr>
          <p:cNvGrpSpPr/>
          <p:nvPr/>
        </p:nvGrpSpPr>
        <p:grpSpPr>
          <a:xfrm>
            <a:off x="5978769" y="1142999"/>
            <a:ext cx="2810608" cy="2260083"/>
            <a:chOff x="6173685" y="1142999"/>
            <a:chExt cx="2810608" cy="2260083"/>
          </a:xfrm>
        </p:grpSpPr>
        <p:sp>
          <p:nvSpPr>
            <p:cNvPr id="11" name="Isosceles Triangle 10">
              <a:extLst>
                <a:ext uri="{FF2B5EF4-FFF2-40B4-BE49-F238E27FC236}">
                  <a16:creationId xmlns:a16="http://schemas.microsoft.com/office/drawing/2014/main" id="{F19EFCD7-5501-4B3B-9F08-46EEE95A1756}"/>
                </a:ext>
              </a:extLst>
            </p:cNvPr>
            <p:cNvSpPr/>
            <p:nvPr/>
          </p:nvSpPr>
          <p:spPr>
            <a:xfrm>
              <a:off x="6173685" y="1142999"/>
              <a:ext cx="2810608" cy="2147163"/>
            </a:xfrm>
            <a:prstGeom prst="triangle">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sp>
          <p:nvSpPr>
            <p:cNvPr id="12" name="Rectangle 11">
              <a:extLst>
                <a:ext uri="{FF2B5EF4-FFF2-40B4-BE49-F238E27FC236}">
                  <a16:creationId xmlns:a16="http://schemas.microsoft.com/office/drawing/2014/main" id="{2D6C0621-5578-4A33-8351-32911813D8DC}"/>
                </a:ext>
              </a:extLst>
            </p:cNvPr>
            <p:cNvSpPr/>
            <p:nvPr/>
          </p:nvSpPr>
          <p:spPr>
            <a:xfrm>
              <a:off x="6223938" y="1337563"/>
              <a:ext cx="2710102" cy="2065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One </a:t>
              </a:r>
            </a:p>
            <a:p>
              <a:pPr algn="ctr"/>
              <a:r>
                <a:rPr lang="en-GB" dirty="0">
                  <a:solidFill>
                    <a:sysClr val="windowText" lastClr="000000"/>
                  </a:solidFill>
                </a:rPr>
                <a:t>system</a:t>
              </a:r>
            </a:p>
            <a:p>
              <a:pPr algn="ctr"/>
              <a:r>
                <a:rPr lang="en-GB" dirty="0">
                  <a:solidFill>
                    <a:sysClr val="windowText" lastClr="000000"/>
                  </a:solidFill>
                </a:rPr>
                <a:t> cannot </a:t>
              </a:r>
            </a:p>
            <a:p>
              <a:pPr algn="ctr"/>
              <a:r>
                <a:rPr lang="en-GB" dirty="0">
                  <a:solidFill>
                    <a:sysClr val="windowText" lastClr="000000"/>
                  </a:solidFill>
                </a:rPr>
                <a:t>(readily) produce </a:t>
              </a:r>
            </a:p>
            <a:p>
              <a:pPr algn="ctr"/>
              <a:r>
                <a:rPr lang="en-GB" dirty="0">
                  <a:solidFill>
                    <a:sysClr val="windowText" lastClr="000000"/>
                  </a:solidFill>
                </a:rPr>
                <a:t>reports on </a:t>
              </a:r>
            </a:p>
            <a:p>
              <a:pPr algn="ctr"/>
              <a:r>
                <a:rPr lang="en-GB" dirty="0">
                  <a:solidFill>
                    <a:sysClr val="windowText" lastClr="000000"/>
                  </a:solidFill>
                </a:rPr>
                <a:t>different bases</a:t>
              </a:r>
            </a:p>
          </p:txBody>
        </p:sp>
      </p:grpSp>
    </p:spTree>
    <p:extLst>
      <p:ext uri="{BB962C8B-B14F-4D97-AF65-F5344CB8AC3E}">
        <p14:creationId xmlns:p14="http://schemas.microsoft.com/office/powerpoint/2010/main" val="1221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5.2 Accounting basis conflicts (2)</a:t>
            </a:r>
          </a:p>
        </p:txBody>
      </p:sp>
      <p:pic>
        <p:nvPicPr>
          <p:cNvPr id="4" name="Picture 3">
            <a:extLst>
              <a:ext uri="{FF2B5EF4-FFF2-40B4-BE49-F238E27FC236}">
                <a16:creationId xmlns:a16="http://schemas.microsoft.com/office/drawing/2014/main" id="{15FA7A4E-9AD5-40F2-8635-C6A6B0D8215F}"/>
              </a:ext>
            </a:extLst>
          </p:cNvPr>
          <p:cNvPicPr/>
          <p:nvPr/>
        </p:nvPicPr>
        <p:blipFill rotWithShape="1">
          <a:blip r:embed="rId2">
            <a:alphaModFix/>
          </a:blip>
          <a:srcRect l="26628" t="23593" r="6351" b="28589"/>
          <a:stretch/>
        </p:blipFill>
        <p:spPr bwMode="auto">
          <a:xfrm>
            <a:off x="1008547" y="1081534"/>
            <a:ext cx="5165138" cy="2208628"/>
          </a:xfrm>
          <a:prstGeom prst="rect">
            <a:avLst/>
          </a:prstGeom>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455FD658-A3D5-432B-9D1D-140E126DA706}"/>
              </a:ext>
            </a:extLst>
          </p:cNvPr>
          <p:cNvSpPr>
            <a:spLocks noGrp="1"/>
          </p:cNvSpPr>
          <p:nvPr>
            <p:ph idx="1"/>
          </p:nvPr>
        </p:nvSpPr>
        <p:spPr>
          <a:xfrm>
            <a:off x="597877" y="3614309"/>
            <a:ext cx="8191500" cy="2065519"/>
          </a:xfrm>
        </p:spPr>
        <p:txBody>
          <a:bodyPr>
            <a:normAutofit/>
          </a:bodyPr>
          <a:lstStyle/>
          <a:p>
            <a:r>
              <a:rPr lang="en-US" sz="2400" dirty="0"/>
              <a:t>What if an NPO’s donor reports are required to be prepared on a particular </a:t>
            </a:r>
            <a:r>
              <a:rPr lang="en-US" sz="2400" dirty="0">
                <a:highlight>
                  <a:srgbClr val="D29981"/>
                </a:highlight>
              </a:rPr>
              <a:t>modified basis </a:t>
            </a:r>
            <a:r>
              <a:rPr lang="en-US" sz="2400" dirty="0"/>
              <a:t>(eg with equipment expensed) but the annual accounts are required to be on a </a:t>
            </a:r>
            <a:r>
              <a:rPr lang="en-US" sz="2400" dirty="0">
                <a:highlight>
                  <a:srgbClr val="F99D33"/>
                </a:highlight>
              </a:rPr>
              <a:t>full accrual basis</a:t>
            </a:r>
            <a:r>
              <a:rPr lang="en-US" sz="2400" dirty="0"/>
              <a:t> (with asset </a:t>
            </a:r>
            <a:r>
              <a:rPr lang="en-US" sz="2400" dirty="0" err="1"/>
              <a:t>capitalisation</a:t>
            </a:r>
            <a:r>
              <a:rPr lang="en-US" sz="2400" dirty="0"/>
              <a:t> and depreciation)?</a:t>
            </a:r>
          </a:p>
        </p:txBody>
      </p:sp>
      <p:sp>
        <p:nvSpPr>
          <p:cNvPr id="3" name="Oval 2">
            <a:extLst>
              <a:ext uri="{FF2B5EF4-FFF2-40B4-BE49-F238E27FC236}">
                <a16:creationId xmlns:a16="http://schemas.microsoft.com/office/drawing/2014/main" id="{C936733C-7888-4F44-91F2-EF1648169A7A}"/>
              </a:ext>
            </a:extLst>
          </p:cNvPr>
          <p:cNvSpPr/>
          <p:nvPr/>
        </p:nvSpPr>
        <p:spPr>
          <a:xfrm>
            <a:off x="4178105" y="1997612"/>
            <a:ext cx="1800664" cy="436099"/>
          </a:xfrm>
          <a:prstGeom prst="ellipse">
            <a:avLst/>
          </a:prstGeom>
          <a:noFill/>
          <a:ln w="57150">
            <a:solidFill>
              <a:srgbClr val="D29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33C969B-B1C3-4611-A4FC-4CC3898AC1C8}"/>
              </a:ext>
            </a:extLst>
          </p:cNvPr>
          <p:cNvSpPr/>
          <p:nvPr/>
        </p:nvSpPr>
        <p:spPr>
          <a:xfrm>
            <a:off x="4178105" y="2569698"/>
            <a:ext cx="1800664" cy="436099"/>
          </a:xfrm>
          <a:prstGeom prst="ellipse">
            <a:avLst/>
          </a:prstGeom>
          <a:noFill/>
          <a:ln w="57150">
            <a:solidFill>
              <a:srgbClr val="F99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25F03933-C0D8-42A4-82A0-AC1206F8B7AB}"/>
              </a:ext>
            </a:extLst>
          </p:cNvPr>
          <p:cNvGrpSpPr/>
          <p:nvPr/>
        </p:nvGrpSpPr>
        <p:grpSpPr>
          <a:xfrm>
            <a:off x="5978769" y="1142999"/>
            <a:ext cx="2810608" cy="2260083"/>
            <a:chOff x="6173685" y="1142999"/>
            <a:chExt cx="2810608" cy="2260083"/>
          </a:xfrm>
        </p:grpSpPr>
        <p:sp>
          <p:nvSpPr>
            <p:cNvPr id="11" name="Isosceles Triangle 10">
              <a:extLst>
                <a:ext uri="{FF2B5EF4-FFF2-40B4-BE49-F238E27FC236}">
                  <a16:creationId xmlns:a16="http://schemas.microsoft.com/office/drawing/2014/main" id="{F19EFCD7-5501-4B3B-9F08-46EEE95A1756}"/>
                </a:ext>
              </a:extLst>
            </p:cNvPr>
            <p:cNvSpPr/>
            <p:nvPr/>
          </p:nvSpPr>
          <p:spPr>
            <a:xfrm>
              <a:off x="6173685" y="1142999"/>
              <a:ext cx="2810608" cy="2147163"/>
            </a:xfrm>
            <a:prstGeom prst="triangle">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sp>
          <p:nvSpPr>
            <p:cNvPr id="12" name="Rectangle 11">
              <a:extLst>
                <a:ext uri="{FF2B5EF4-FFF2-40B4-BE49-F238E27FC236}">
                  <a16:creationId xmlns:a16="http://schemas.microsoft.com/office/drawing/2014/main" id="{2D6C0621-5578-4A33-8351-32911813D8DC}"/>
                </a:ext>
              </a:extLst>
            </p:cNvPr>
            <p:cNvSpPr/>
            <p:nvPr/>
          </p:nvSpPr>
          <p:spPr>
            <a:xfrm>
              <a:off x="6223938" y="1337563"/>
              <a:ext cx="2710102" cy="2065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One </a:t>
              </a:r>
            </a:p>
            <a:p>
              <a:pPr algn="ctr"/>
              <a:r>
                <a:rPr lang="en-GB" dirty="0">
                  <a:solidFill>
                    <a:sysClr val="windowText" lastClr="000000"/>
                  </a:solidFill>
                </a:rPr>
                <a:t>system</a:t>
              </a:r>
            </a:p>
            <a:p>
              <a:pPr algn="ctr"/>
              <a:r>
                <a:rPr lang="en-GB" dirty="0">
                  <a:solidFill>
                    <a:sysClr val="windowText" lastClr="000000"/>
                  </a:solidFill>
                </a:rPr>
                <a:t> cannot </a:t>
              </a:r>
            </a:p>
            <a:p>
              <a:pPr algn="ctr"/>
              <a:r>
                <a:rPr lang="en-GB" dirty="0">
                  <a:solidFill>
                    <a:sysClr val="windowText" lastClr="000000"/>
                  </a:solidFill>
                </a:rPr>
                <a:t>(readily) produce </a:t>
              </a:r>
            </a:p>
            <a:p>
              <a:pPr algn="ctr"/>
              <a:r>
                <a:rPr lang="en-GB" dirty="0">
                  <a:solidFill>
                    <a:sysClr val="windowText" lastClr="000000"/>
                  </a:solidFill>
                </a:rPr>
                <a:t>reports on </a:t>
              </a:r>
            </a:p>
            <a:p>
              <a:pPr algn="ctr"/>
              <a:r>
                <a:rPr lang="en-GB" dirty="0">
                  <a:solidFill>
                    <a:sysClr val="windowText" lastClr="000000"/>
                  </a:solidFill>
                </a:rPr>
                <a:t>different bases</a:t>
              </a:r>
            </a:p>
          </p:txBody>
        </p:sp>
      </p:grpSp>
    </p:spTree>
    <p:extLst>
      <p:ext uri="{BB962C8B-B14F-4D97-AF65-F5344CB8AC3E}">
        <p14:creationId xmlns:p14="http://schemas.microsoft.com/office/powerpoint/2010/main" val="40366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2F85-8D2E-4ACD-B635-45081364CB59}"/>
              </a:ext>
            </a:extLst>
          </p:cNvPr>
          <p:cNvSpPr>
            <a:spLocks noGrp="1"/>
          </p:cNvSpPr>
          <p:nvPr>
            <p:ph type="title"/>
          </p:nvPr>
        </p:nvSpPr>
        <p:spPr/>
        <p:txBody>
          <a:bodyPr/>
          <a:lstStyle/>
          <a:p>
            <a:r>
              <a:rPr lang="en-GB" dirty="0"/>
              <a:t>5.3 Impact of conflicts</a:t>
            </a:r>
          </a:p>
        </p:txBody>
      </p:sp>
      <p:sp>
        <p:nvSpPr>
          <p:cNvPr id="3" name="Content Placeholder 2">
            <a:extLst>
              <a:ext uri="{FF2B5EF4-FFF2-40B4-BE49-F238E27FC236}">
                <a16:creationId xmlns:a16="http://schemas.microsoft.com/office/drawing/2014/main" id="{256A8EE8-ECF2-4742-B332-7BA2999D60DE}"/>
              </a:ext>
            </a:extLst>
          </p:cNvPr>
          <p:cNvSpPr>
            <a:spLocks noGrp="1"/>
          </p:cNvSpPr>
          <p:nvPr>
            <p:ph idx="1"/>
          </p:nvPr>
        </p:nvSpPr>
        <p:spPr>
          <a:xfrm>
            <a:off x="443132" y="1524000"/>
            <a:ext cx="8191500" cy="4463142"/>
          </a:xfrm>
        </p:spPr>
        <p:txBody>
          <a:bodyPr>
            <a:normAutofit fontScale="92500" lnSpcReduction="10000"/>
          </a:bodyPr>
          <a:lstStyle/>
          <a:p>
            <a:r>
              <a:rPr lang="en-GB" dirty="0"/>
              <a:t>Decisions about accounting basis for different types of reports can impact the following areas:</a:t>
            </a:r>
          </a:p>
          <a:p>
            <a:pPr lvl="1">
              <a:buFont typeface="Wingdings" panose="05000000000000000000" pitchFamily="2" charset="2"/>
              <a:buChar char="Ø"/>
            </a:pPr>
            <a:r>
              <a:rPr lang="en-GB" b="1" dirty="0"/>
              <a:t>Fraud:</a:t>
            </a:r>
            <a:r>
              <a:rPr lang="en-GB" dirty="0"/>
              <a:t> can donor reports be reconciled to the year-end audited accounts, which is important for fighting double-funding fraud?</a:t>
            </a:r>
          </a:p>
          <a:p>
            <a:pPr lvl="1">
              <a:buFont typeface="Wingdings" panose="05000000000000000000" pitchFamily="2" charset="2"/>
              <a:buChar char="Ø"/>
            </a:pPr>
            <a:r>
              <a:rPr lang="en-GB" b="1" dirty="0"/>
              <a:t>Reporting efficiency: </a:t>
            </a:r>
            <a:r>
              <a:rPr lang="en-GB" dirty="0"/>
              <a:t>can one system can produce all reports, with a minimum of post-ledger (outside the system) manipulation and adjustments in spreadsheets? Are ‘budgets’ and ‘actuals’ on the same accounting basis?</a:t>
            </a:r>
          </a:p>
          <a:p>
            <a:pPr lvl="1">
              <a:buFont typeface="Wingdings" panose="05000000000000000000" pitchFamily="2" charset="2"/>
              <a:buChar char="Ø"/>
            </a:pPr>
            <a:r>
              <a:rPr lang="en-GB" b="1" dirty="0"/>
              <a:t>Governance: </a:t>
            </a:r>
            <a:r>
              <a:rPr lang="en-GB" dirty="0"/>
              <a:t>is</a:t>
            </a:r>
            <a:r>
              <a:rPr lang="en-GB" b="1" dirty="0"/>
              <a:t> </a:t>
            </a:r>
            <a:r>
              <a:rPr lang="en-GB" dirty="0"/>
              <a:t>information about financial health available to board members and senior management throughout the year? Are the year-end accounts in a familiar format?</a:t>
            </a:r>
          </a:p>
          <a:p>
            <a:pPr lvl="1">
              <a:buFont typeface="Wingdings" panose="05000000000000000000" pitchFamily="2" charset="2"/>
              <a:buChar char="Ø"/>
            </a:pPr>
            <a:r>
              <a:rPr lang="en-GB" b="1" dirty="0"/>
              <a:t>External users:</a:t>
            </a:r>
            <a:r>
              <a:rPr lang="en-GB" dirty="0"/>
              <a:t> are the needs of external users met?</a:t>
            </a:r>
          </a:p>
          <a:p>
            <a:endParaRPr lang="en-GB" dirty="0"/>
          </a:p>
        </p:txBody>
      </p:sp>
    </p:spTree>
    <p:extLst>
      <p:ext uri="{BB962C8B-B14F-4D97-AF65-F5344CB8AC3E}">
        <p14:creationId xmlns:p14="http://schemas.microsoft.com/office/powerpoint/2010/main" val="23936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2F85-8D2E-4ACD-B635-45081364CB59}"/>
              </a:ext>
            </a:extLst>
          </p:cNvPr>
          <p:cNvSpPr>
            <a:spLocks noGrp="1"/>
          </p:cNvSpPr>
          <p:nvPr>
            <p:ph type="title"/>
          </p:nvPr>
        </p:nvSpPr>
        <p:spPr/>
        <p:txBody>
          <a:bodyPr/>
          <a:lstStyle/>
          <a:p>
            <a:r>
              <a:rPr lang="en-GB" dirty="0"/>
              <a:t>5.4 Scenarios</a:t>
            </a:r>
          </a:p>
        </p:txBody>
      </p:sp>
      <p:sp>
        <p:nvSpPr>
          <p:cNvPr id="3" name="Content Placeholder 2">
            <a:extLst>
              <a:ext uri="{FF2B5EF4-FFF2-40B4-BE49-F238E27FC236}">
                <a16:creationId xmlns:a16="http://schemas.microsoft.com/office/drawing/2014/main" id="{256A8EE8-ECF2-4742-B332-7BA2999D60DE}"/>
              </a:ext>
            </a:extLst>
          </p:cNvPr>
          <p:cNvSpPr>
            <a:spLocks noGrp="1"/>
          </p:cNvSpPr>
          <p:nvPr>
            <p:ph idx="1"/>
          </p:nvPr>
        </p:nvSpPr>
        <p:spPr>
          <a:xfrm>
            <a:off x="443132" y="1524000"/>
            <a:ext cx="8191500" cy="4463142"/>
          </a:xfrm>
        </p:spPr>
        <p:txBody>
          <a:bodyPr>
            <a:normAutofit fontScale="92500" lnSpcReduction="10000"/>
          </a:bodyPr>
          <a:lstStyle/>
          <a:p>
            <a:r>
              <a:rPr lang="en-GB" dirty="0"/>
              <a:t>The following scenarios assume a generalised Non-Profit Organisation that:</a:t>
            </a:r>
          </a:p>
          <a:p>
            <a:pPr lvl="1">
              <a:buFont typeface="Wingdings" panose="05000000000000000000" pitchFamily="2" charset="2"/>
              <a:buChar char="Ø"/>
            </a:pPr>
            <a:r>
              <a:rPr lang="en-GB" dirty="0"/>
              <a:t>is of a size and complexity where at least some accrual based information would be important</a:t>
            </a:r>
          </a:p>
          <a:p>
            <a:pPr lvl="1">
              <a:buFont typeface="Wingdings" panose="05000000000000000000" pitchFamily="2" charset="2"/>
              <a:buChar char="Ø"/>
            </a:pPr>
            <a:r>
              <a:rPr lang="en-GB" dirty="0"/>
              <a:t>has the staff, systems and governance capacity to produce and use at least some accrual based information</a:t>
            </a:r>
          </a:p>
          <a:p>
            <a:pPr lvl="1">
              <a:buFont typeface="Wingdings" panose="05000000000000000000" pitchFamily="2" charset="2"/>
              <a:buChar char="Ø"/>
            </a:pPr>
            <a:r>
              <a:rPr lang="en-GB" dirty="0"/>
              <a:t>has some donor funding</a:t>
            </a:r>
          </a:p>
          <a:p>
            <a:pPr>
              <a:buFont typeface="Arial" panose="020B0604020202020204" pitchFamily="34" charset="0"/>
              <a:buChar char="•"/>
            </a:pPr>
            <a:r>
              <a:rPr lang="en-GB" sz="2400" dirty="0"/>
              <a:t>Each scenario considers the impact of accounting basis decisions on the factors on the previous slide, scoring from 4 (best) to 0 (worst)</a:t>
            </a:r>
          </a:p>
          <a:p>
            <a:pPr>
              <a:buFont typeface="Arial" panose="020B0604020202020204" pitchFamily="34" charset="0"/>
              <a:buChar char="•"/>
            </a:pPr>
            <a:r>
              <a:rPr lang="en-GB" sz="2400" dirty="0"/>
              <a:t>The purpose is to consider some examples where there are trade-offs of different options.  Each organisation should consider the scores and trade offs in their own context.</a:t>
            </a:r>
          </a:p>
          <a:p>
            <a:endParaRPr lang="en-GB" dirty="0"/>
          </a:p>
        </p:txBody>
      </p:sp>
    </p:spTree>
    <p:extLst>
      <p:ext uri="{BB962C8B-B14F-4D97-AF65-F5344CB8AC3E}">
        <p14:creationId xmlns:p14="http://schemas.microsoft.com/office/powerpoint/2010/main" val="117024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5.5 Scenario 1</a:t>
            </a:r>
          </a:p>
        </p:txBody>
      </p:sp>
      <p:graphicFrame>
        <p:nvGraphicFramePr>
          <p:cNvPr id="7" name="Table 7">
            <a:extLst>
              <a:ext uri="{FF2B5EF4-FFF2-40B4-BE49-F238E27FC236}">
                <a16:creationId xmlns:a16="http://schemas.microsoft.com/office/drawing/2014/main" id="{7BD75BEC-A7DA-49F1-995F-862D87F83DF3}"/>
              </a:ext>
            </a:extLst>
          </p:cNvPr>
          <p:cNvGraphicFramePr>
            <a:graphicFrameLocks noGrp="1"/>
          </p:cNvGraphicFramePr>
          <p:nvPr>
            <p:extLst>
              <p:ext uri="{D42A27DB-BD31-4B8C-83A1-F6EECF244321}">
                <p14:modId xmlns:p14="http://schemas.microsoft.com/office/powerpoint/2010/main" val="757084470"/>
              </p:ext>
            </p:extLst>
          </p:nvPr>
        </p:nvGraphicFramePr>
        <p:xfrm>
          <a:off x="173501" y="1375898"/>
          <a:ext cx="4426635" cy="1483360"/>
        </p:xfrm>
        <a:graphic>
          <a:graphicData uri="http://schemas.openxmlformats.org/drawingml/2006/table">
            <a:tbl>
              <a:tblPr firstRow="1" bandRow="1">
                <a:tableStyleId>{5C22544A-7EE6-4342-B048-85BDC9FD1C3A}</a:tableStyleId>
              </a:tblPr>
              <a:tblGrid>
                <a:gridCol w="2935894">
                  <a:extLst>
                    <a:ext uri="{9D8B030D-6E8A-4147-A177-3AD203B41FA5}">
                      <a16:colId xmlns:a16="http://schemas.microsoft.com/office/drawing/2014/main" val="3337574596"/>
                    </a:ext>
                  </a:extLst>
                </a:gridCol>
                <a:gridCol w="1490741">
                  <a:extLst>
                    <a:ext uri="{9D8B030D-6E8A-4147-A177-3AD203B41FA5}">
                      <a16:colId xmlns:a16="http://schemas.microsoft.com/office/drawing/2014/main" val="1618859390"/>
                    </a:ext>
                  </a:extLst>
                </a:gridCol>
              </a:tblGrid>
              <a:tr h="370840">
                <a:tc>
                  <a:txBody>
                    <a:bodyPr/>
                    <a:lstStyle/>
                    <a:p>
                      <a:r>
                        <a:rPr lang="en-GB" dirty="0"/>
                        <a:t>Report and frequency</a:t>
                      </a:r>
                    </a:p>
                  </a:txBody>
                  <a:tcPr>
                    <a:solidFill>
                      <a:schemeClr val="tx2"/>
                    </a:solidFill>
                  </a:tcPr>
                </a:tc>
                <a:tc>
                  <a:txBody>
                    <a:bodyPr/>
                    <a:lstStyle/>
                    <a:p>
                      <a:r>
                        <a:rPr lang="en-GB" dirty="0"/>
                        <a:t>Basis</a:t>
                      </a:r>
                    </a:p>
                  </a:txBody>
                  <a:tcPr>
                    <a:solidFill>
                      <a:schemeClr val="tx2"/>
                    </a:solidFill>
                  </a:tcPr>
                </a:tc>
                <a:extLst>
                  <a:ext uri="{0D108BD9-81ED-4DB2-BD59-A6C34878D82A}">
                    <a16:rowId xmlns:a16="http://schemas.microsoft.com/office/drawing/2014/main" val="676536336"/>
                  </a:ext>
                </a:extLst>
              </a:tr>
              <a:tr h="370840">
                <a:tc>
                  <a:txBody>
                    <a:bodyPr/>
                    <a:lstStyle/>
                    <a:p>
                      <a:r>
                        <a:rPr lang="en-GB" dirty="0"/>
                        <a:t>Internal reports (monthly)</a:t>
                      </a:r>
                    </a:p>
                  </a:txBody>
                  <a:tcPr/>
                </a:tc>
                <a:tc>
                  <a:txBody>
                    <a:bodyPr/>
                    <a:lstStyle/>
                    <a:p>
                      <a:r>
                        <a:rPr lang="en-GB" dirty="0"/>
                        <a:t>Cash basis</a:t>
                      </a:r>
                    </a:p>
                  </a:txBody>
                  <a:tcPr>
                    <a:solidFill>
                      <a:srgbClr val="5F94CE"/>
                    </a:solidFill>
                  </a:tcPr>
                </a:tc>
                <a:extLst>
                  <a:ext uri="{0D108BD9-81ED-4DB2-BD59-A6C34878D82A}">
                    <a16:rowId xmlns:a16="http://schemas.microsoft.com/office/drawing/2014/main" val="2277506314"/>
                  </a:ext>
                </a:extLst>
              </a:tr>
              <a:tr h="370840">
                <a:tc>
                  <a:txBody>
                    <a:bodyPr/>
                    <a:lstStyle/>
                    <a:p>
                      <a:r>
                        <a:rPr lang="en-GB" dirty="0"/>
                        <a:t>Donor reports (quarterly)</a:t>
                      </a:r>
                    </a:p>
                  </a:txBody>
                  <a:tcPr/>
                </a:tc>
                <a:tc>
                  <a:txBody>
                    <a:bodyPr/>
                    <a:lstStyle/>
                    <a:p>
                      <a:r>
                        <a:rPr lang="en-GB" dirty="0"/>
                        <a:t>Cash basis</a:t>
                      </a:r>
                    </a:p>
                  </a:txBody>
                  <a:tcPr>
                    <a:solidFill>
                      <a:srgbClr val="5F94CE"/>
                    </a:solidFill>
                  </a:tcPr>
                </a:tc>
                <a:extLst>
                  <a:ext uri="{0D108BD9-81ED-4DB2-BD59-A6C34878D82A}">
                    <a16:rowId xmlns:a16="http://schemas.microsoft.com/office/drawing/2014/main" val="3413352891"/>
                  </a:ext>
                </a:extLst>
              </a:tr>
              <a:tr h="370840">
                <a:tc>
                  <a:txBody>
                    <a:bodyPr/>
                    <a:lstStyle/>
                    <a:p>
                      <a:r>
                        <a:rPr lang="en-GB" dirty="0"/>
                        <a:t>Audited accounts (annually)</a:t>
                      </a:r>
                    </a:p>
                  </a:txBody>
                  <a:tcPr/>
                </a:tc>
                <a:tc>
                  <a:txBody>
                    <a:bodyPr/>
                    <a:lstStyle/>
                    <a:p>
                      <a:r>
                        <a:rPr lang="en-GB" dirty="0"/>
                        <a:t>Cash basis</a:t>
                      </a:r>
                    </a:p>
                  </a:txBody>
                  <a:tcPr>
                    <a:solidFill>
                      <a:srgbClr val="5F94CE"/>
                    </a:solidFill>
                  </a:tcPr>
                </a:tc>
                <a:extLst>
                  <a:ext uri="{0D108BD9-81ED-4DB2-BD59-A6C34878D82A}">
                    <a16:rowId xmlns:a16="http://schemas.microsoft.com/office/drawing/2014/main" val="3167868337"/>
                  </a:ext>
                </a:extLst>
              </a:tr>
            </a:tbl>
          </a:graphicData>
        </a:graphic>
      </p:graphicFrame>
      <p:graphicFrame>
        <p:nvGraphicFramePr>
          <p:cNvPr id="11" name="Table 11">
            <a:extLst>
              <a:ext uri="{FF2B5EF4-FFF2-40B4-BE49-F238E27FC236}">
                <a16:creationId xmlns:a16="http://schemas.microsoft.com/office/drawing/2014/main" id="{F5FB513A-AD83-4F24-86FD-70E8FD1F6C9C}"/>
              </a:ext>
            </a:extLst>
          </p:cNvPr>
          <p:cNvGraphicFramePr>
            <a:graphicFrameLocks noGrp="1"/>
          </p:cNvGraphicFramePr>
          <p:nvPr>
            <p:extLst>
              <p:ext uri="{D42A27DB-BD31-4B8C-83A1-F6EECF244321}">
                <p14:modId xmlns:p14="http://schemas.microsoft.com/office/powerpoint/2010/main" val="3608603038"/>
              </p:ext>
            </p:extLst>
          </p:nvPr>
        </p:nvGraphicFramePr>
        <p:xfrm>
          <a:off x="4600136" y="4442265"/>
          <a:ext cx="4426633" cy="1849120"/>
        </p:xfrm>
        <a:graphic>
          <a:graphicData uri="http://schemas.openxmlformats.org/drawingml/2006/table">
            <a:tbl>
              <a:tblPr firstRow="1" bandRow="1">
                <a:tableStyleId>{5C22544A-7EE6-4342-B048-85BDC9FD1C3A}</a:tableStyleId>
              </a:tblPr>
              <a:tblGrid>
                <a:gridCol w="3123028">
                  <a:extLst>
                    <a:ext uri="{9D8B030D-6E8A-4147-A177-3AD203B41FA5}">
                      <a16:colId xmlns:a16="http://schemas.microsoft.com/office/drawing/2014/main" val="2492714064"/>
                    </a:ext>
                  </a:extLst>
                </a:gridCol>
                <a:gridCol w="1303605">
                  <a:extLst>
                    <a:ext uri="{9D8B030D-6E8A-4147-A177-3AD203B41FA5}">
                      <a16:colId xmlns:a16="http://schemas.microsoft.com/office/drawing/2014/main" val="142044161"/>
                    </a:ext>
                  </a:extLst>
                </a:gridCol>
              </a:tblGrid>
              <a:tr h="152401">
                <a:tc>
                  <a:txBody>
                    <a:bodyPr/>
                    <a:lstStyle/>
                    <a:p>
                      <a:r>
                        <a:rPr lang="en-GB" dirty="0"/>
                        <a:t>Area</a:t>
                      </a:r>
                    </a:p>
                  </a:txBody>
                  <a:tcPr>
                    <a:solidFill>
                      <a:schemeClr val="tx2"/>
                    </a:solidFill>
                  </a:tcPr>
                </a:tc>
                <a:tc>
                  <a:txBody>
                    <a:bodyPr/>
                    <a:lstStyle/>
                    <a:p>
                      <a:r>
                        <a:rPr lang="en-GB" dirty="0"/>
                        <a:t>Score       8</a:t>
                      </a:r>
                    </a:p>
                  </a:txBody>
                  <a:tcPr>
                    <a:solidFill>
                      <a:schemeClr val="tx2"/>
                    </a:solidFill>
                  </a:tcPr>
                </a:tc>
                <a:extLst>
                  <a:ext uri="{0D108BD9-81ED-4DB2-BD59-A6C34878D82A}">
                    <a16:rowId xmlns:a16="http://schemas.microsoft.com/office/drawing/2014/main" val="758526078"/>
                  </a:ext>
                </a:extLst>
              </a:tr>
              <a:tr h="370840">
                <a:tc>
                  <a:txBody>
                    <a:bodyPr/>
                    <a:lstStyle/>
                    <a:p>
                      <a:r>
                        <a:rPr lang="en-GB" dirty="0"/>
                        <a:t>Fighting fraud</a:t>
                      </a:r>
                    </a:p>
                  </a:txBody>
                  <a:tcPr/>
                </a:tc>
                <a:tc>
                  <a:txBody>
                    <a:bodyPr/>
                    <a:lstStyle/>
                    <a:p>
                      <a:pPr algn="ctr"/>
                      <a:r>
                        <a:rPr lang="en-GB" dirty="0"/>
                        <a:t>3</a:t>
                      </a:r>
                    </a:p>
                  </a:txBody>
                  <a:tcPr>
                    <a:solidFill>
                      <a:srgbClr val="FFFF00"/>
                    </a:solidFill>
                  </a:tcPr>
                </a:tc>
                <a:extLst>
                  <a:ext uri="{0D108BD9-81ED-4DB2-BD59-A6C34878D82A}">
                    <a16:rowId xmlns:a16="http://schemas.microsoft.com/office/drawing/2014/main" val="2907321612"/>
                  </a:ext>
                </a:extLst>
              </a:tr>
              <a:tr h="370840">
                <a:tc>
                  <a:txBody>
                    <a:bodyPr/>
                    <a:lstStyle/>
                    <a:p>
                      <a:r>
                        <a:rPr lang="en-GB" dirty="0"/>
                        <a:t>Reporting efficiency</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57008465"/>
                  </a:ext>
                </a:extLst>
              </a:tr>
              <a:tr h="370840">
                <a:tc>
                  <a:txBody>
                    <a:bodyPr/>
                    <a:lstStyle/>
                    <a:p>
                      <a:r>
                        <a:rPr lang="en-GB" dirty="0"/>
                        <a:t>Governance</a:t>
                      </a:r>
                    </a:p>
                  </a:txBody>
                  <a:tcPr/>
                </a:tc>
                <a:tc>
                  <a:txBody>
                    <a:bodyPr/>
                    <a:lstStyle/>
                    <a:p>
                      <a:pPr algn="ctr"/>
                      <a:r>
                        <a:rPr lang="en-GB" dirty="0"/>
                        <a:t>1</a:t>
                      </a:r>
                    </a:p>
                  </a:txBody>
                  <a:tcPr>
                    <a:solidFill>
                      <a:srgbClr val="FFFF00"/>
                    </a:solidFill>
                  </a:tcPr>
                </a:tc>
                <a:extLst>
                  <a:ext uri="{0D108BD9-81ED-4DB2-BD59-A6C34878D82A}">
                    <a16:rowId xmlns:a16="http://schemas.microsoft.com/office/drawing/2014/main" val="707557729"/>
                  </a:ext>
                </a:extLst>
              </a:tr>
              <a:tr h="370840">
                <a:tc>
                  <a:txBody>
                    <a:bodyPr/>
                    <a:lstStyle/>
                    <a:p>
                      <a:r>
                        <a:rPr lang="en-GB" dirty="0"/>
                        <a:t>External users</a:t>
                      </a:r>
                    </a:p>
                  </a:txBody>
                  <a:tcPr/>
                </a:tc>
                <a:tc>
                  <a:txBody>
                    <a:bodyPr/>
                    <a:lstStyle/>
                    <a:p>
                      <a:pPr algn="ctr"/>
                      <a:r>
                        <a:rPr lang="en-GB" dirty="0"/>
                        <a:t>0</a:t>
                      </a:r>
                    </a:p>
                  </a:txBody>
                  <a:tcPr>
                    <a:solidFill>
                      <a:srgbClr val="FF0000"/>
                    </a:solidFill>
                  </a:tcPr>
                </a:tc>
                <a:extLst>
                  <a:ext uri="{0D108BD9-81ED-4DB2-BD59-A6C34878D82A}">
                    <a16:rowId xmlns:a16="http://schemas.microsoft.com/office/drawing/2014/main" val="2200842841"/>
                  </a:ext>
                </a:extLst>
              </a:tr>
            </a:tbl>
          </a:graphicData>
        </a:graphic>
      </p:graphicFrame>
      <p:sp>
        <p:nvSpPr>
          <p:cNvPr id="13" name="Rectangle: Rounded Corners 12">
            <a:extLst>
              <a:ext uri="{FF2B5EF4-FFF2-40B4-BE49-F238E27FC236}">
                <a16:creationId xmlns:a16="http://schemas.microsoft.com/office/drawing/2014/main" id="{8943A187-F473-4411-BDBE-1C27B69E78EE}"/>
              </a:ext>
            </a:extLst>
          </p:cNvPr>
          <p:cNvSpPr/>
          <p:nvPr/>
        </p:nvSpPr>
        <p:spPr>
          <a:xfrm>
            <a:off x="4600136" y="1243762"/>
            <a:ext cx="4370362" cy="31684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Fraud (double funding)</a:t>
            </a:r>
          </a:p>
          <a:p>
            <a:pPr marL="285750" indent="-285750">
              <a:buFont typeface="Arial" panose="020B0604020202020204" pitchFamily="34" charset="0"/>
              <a:buChar char="•"/>
            </a:pPr>
            <a:r>
              <a:rPr lang="en-GB" sz="1600" dirty="0">
                <a:solidFill>
                  <a:sysClr val="windowText" lastClr="000000"/>
                </a:solidFill>
              </a:rPr>
              <a:t>Donor and year-end reports on the same basis should be reconcilable</a:t>
            </a:r>
          </a:p>
          <a:p>
            <a:endParaRPr lang="en-GB" sz="1600" dirty="0">
              <a:solidFill>
                <a:sysClr val="windowText" lastClr="000000"/>
              </a:solidFill>
            </a:endParaRPr>
          </a:p>
          <a:p>
            <a:r>
              <a:rPr lang="en-GB" sz="1600" b="1" dirty="0">
                <a:solidFill>
                  <a:sysClr val="windowText" lastClr="000000"/>
                </a:solidFill>
              </a:rPr>
              <a:t>Efficiency</a:t>
            </a:r>
          </a:p>
          <a:p>
            <a:pPr marL="285750" indent="-285750">
              <a:buFont typeface="Arial" panose="020B0604020202020204" pitchFamily="34" charset="0"/>
              <a:buChar char="•"/>
            </a:pPr>
            <a:r>
              <a:rPr lang="en-GB" sz="1600" dirty="0">
                <a:solidFill>
                  <a:sysClr val="windowText" lastClr="000000"/>
                </a:solidFill>
              </a:rPr>
              <a:t>All three types of report are on the same basis, easy to monitor budgets</a:t>
            </a:r>
          </a:p>
        </p:txBody>
      </p:sp>
      <p:sp>
        <p:nvSpPr>
          <p:cNvPr id="14" name="Rectangle: Rounded Corners 13">
            <a:extLst>
              <a:ext uri="{FF2B5EF4-FFF2-40B4-BE49-F238E27FC236}">
                <a16:creationId xmlns:a16="http://schemas.microsoft.com/office/drawing/2014/main" id="{995CB57B-EAD1-44BE-A167-AB952BAE8AB1}"/>
              </a:ext>
            </a:extLst>
          </p:cNvPr>
          <p:cNvSpPr/>
          <p:nvPr/>
        </p:nvSpPr>
        <p:spPr>
          <a:xfrm>
            <a:off x="384517" y="3123028"/>
            <a:ext cx="3877994" cy="2765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Governance</a:t>
            </a:r>
          </a:p>
          <a:p>
            <a:pPr marL="285750" indent="-285750">
              <a:buFont typeface="Arial" panose="020B0604020202020204" pitchFamily="34" charset="0"/>
              <a:buChar char="•"/>
            </a:pPr>
            <a:r>
              <a:rPr lang="en-GB" sz="1600" dirty="0">
                <a:solidFill>
                  <a:sysClr val="windowText" lastClr="000000"/>
                </a:solidFill>
              </a:rPr>
              <a:t>Consistency between quarterly and year-end reports is helpful, but limited without information about assets or liabilities.</a:t>
            </a:r>
          </a:p>
          <a:p>
            <a:endParaRPr lang="en-GB" sz="1600" dirty="0">
              <a:solidFill>
                <a:sysClr val="windowText" lastClr="000000"/>
              </a:solidFill>
            </a:endParaRPr>
          </a:p>
          <a:p>
            <a:r>
              <a:rPr lang="en-GB" sz="1600" b="1" dirty="0">
                <a:solidFill>
                  <a:sysClr val="windowText" lastClr="000000"/>
                </a:solidFill>
              </a:rPr>
              <a:t>External users</a:t>
            </a:r>
          </a:p>
          <a:p>
            <a:pPr marL="285750" indent="-285750">
              <a:buFont typeface="Arial" panose="020B0604020202020204" pitchFamily="34" charset="0"/>
              <a:buChar char="•"/>
            </a:pPr>
            <a:r>
              <a:rPr lang="en-GB" sz="1600" dirty="0">
                <a:solidFill>
                  <a:sysClr val="windowText" lastClr="000000"/>
                </a:solidFill>
              </a:rPr>
              <a:t>The IFR4NPO Project Consultation Paper Chapter 3 makes the case why accrual based information is appropriate for external users. </a:t>
            </a:r>
          </a:p>
        </p:txBody>
      </p:sp>
    </p:spTree>
    <p:extLst>
      <p:ext uri="{BB962C8B-B14F-4D97-AF65-F5344CB8AC3E}">
        <p14:creationId xmlns:p14="http://schemas.microsoft.com/office/powerpoint/2010/main" val="146478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5.5 Scenario 2</a:t>
            </a:r>
          </a:p>
        </p:txBody>
      </p:sp>
      <p:graphicFrame>
        <p:nvGraphicFramePr>
          <p:cNvPr id="7" name="Table 7">
            <a:extLst>
              <a:ext uri="{FF2B5EF4-FFF2-40B4-BE49-F238E27FC236}">
                <a16:creationId xmlns:a16="http://schemas.microsoft.com/office/drawing/2014/main" id="{7BD75BEC-A7DA-49F1-995F-862D87F83DF3}"/>
              </a:ext>
            </a:extLst>
          </p:cNvPr>
          <p:cNvGraphicFramePr>
            <a:graphicFrameLocks noGrp="1"/>
          </p:cNvGraphicFramePr>
          <p:nvPr>
            <p:extLst>
              <p:ext uri="{D42A27DB-BD31-4B8C-83A1-F6EECF244321}">
                <p14:modId xmlns:p14="http://schemas.microsoft.com/office/powerpoint/2010/main" val="376969478"/>
              </p:ext>
            </p:extLst>
          </p:nvPr>
        </p:nvGraphicFramePr>
        <p:xfrm>
          <a:off x="173501" y="1375898"/>
          <a:ext cx="4426635" cy="1483360"/>
        </p:xfrm>
        <a:graphic>
          <a:graphicData uri="http://schemas.openxmlformats.org/drawingml/2006/table">
            <a:tbl>
              <a:tblPr firstRow="1" bandRow="1">
                <a:tableStyleId>{5C22544A-7EE6-4342-B048-85BDC9FD1C3A}</a:tableStyleId>
              </a:tblPr>
              <a:tblGrid>
                <a:gridCol w="2935894">
                  <a:extLst>
                    <a:ext uri="{9D8B030D-6E8A-4147-A177-3AD203B41FA5}">
                      <a16:colId xmlns:a16="http://schemas.microsoft.com/office/drawing/2014/main" val="3337574596"/>
                    </a:ext>
                  </a:extLst>
                </a:gridCol>
                <a:gridCol w="1490741">
                  <a:extLst>
                    <a:ext uri="{9D8B030D-6E8A-4147-A177-3AD203B41FA5}">
                      <a16:colId xmlns:a16="http://schemas.microsoft.com/office/drawing/2014/main" val="1618859390"/>
                    </a:ext>
                  </a:extLst>
                </a:gridCol>
              </a:tblGrid>
              <a:tr h="370840">
                <a:tc>
                  <a:txBody>
                    <a:bodyPr/>
                    <a:lstStyle/>
                    <a:p>
                      <a:r>
                        <a:rPr lang="en-GB" dirty="0"/>
                        <a:t>Report and frequency</a:t>
                      </a:r>
                    </a:p>
                  </a:txBody>
                  <a:tcPr>
                    <a:solidFill>
                      <a:schemeClr val="tx2"/>
                    </a:solidFill>
                  </a:tcPr>
                </a:tc>
                <a:tc>
                  <a:txBody>
                    <a:bodyPr/>
                    <a:lstStyle/>
                    <a:p>
                      <a:r>
                        <a:rPr lang="en-GB" dirty="0"/>
                        <a:t>Basis</a:t>
                      </a:r>
                    </a:p>
                  </a:txBody>
                  <a:tcPr>
                    <a:solidFill>
                      <a:schemeClr val="tx2"/>
                    </a:solidFill>
                  </a:tcPr>
                </a:tc>
                <a:extLst>
                  <a:ext uri="{0D108BD9-81ED-4DB2-BD59-A6C34878D82A}">
                    <a16:rowId xmlns:a16="http://schemas.microsoft.com/office/drawing/2014/main" val="676536336"/>
                  </a:ext>
                </a:extLst>
              </a:tr>
              <a:tr h="370840">
                <a:tc>
                  <a:txBody>
                    <a:bodyPr/>
                    <a:lstStyle/>
                    <a:p>
                      <a:r>
                        <a:rPr lang="en-GB" dirty="0"/>
                        <a:t>Internal reports (monthly)</a:t>
                      </a:r>
                    </a:p>
                  </a:txBody>
                  <a:tcPr/>
                </a:tc>
                <a:tc>
                  <a:txBody>
                    <a:bodyPr/>
                    <a:lstStyle/>
                    <a:p>
                      <a:r>
                        <a:rPr lang="en-GB" dirty="0"/>
                        <a:t>Cash basis</a:t>
                      </a:r>
                    </a:p>
                  </a:txBody>
                  <a:tcPr>
                    <a:solidFill>
                      <a:srgbClr val="5F94CE"/>
                    </a:solidFill>
                  </a:tcPr>
                </a:tc>
                <a:extLst>
                  <a:ext uri="{0D108BD9-81ED-4DB2-BD59-A6C34878D82A}">
                    <a16:rowId xmlns:a16="http://schemas.microsoft.com/office/drawing/2014/main" val="2277506314"/>
                  </a:ext>
                </a:extLst>
              </a:tr>
              <a:tr h="370840">
                <a:tc>
                  <a:txBody>
                    <a:bodyPr/>
                    <a:lstStyle/>
                    <a:p>
                      <a:r>
                        <a:rPr lang="en-GB" dirty="0"/>
                        <a:t>Donor reports (quarterly)</a:t>
                      </a:r>
                    </a:p>
                  </a:txBody>
                  <a:tcPr/>
                </a:tc>
                <a:tc>
                  <a:txBody>
                    <a:bodyPr/>
                    <a:lstStyle/>
                    <a:p>
                      <a:r>
                        <a:rPr lang="en-GB" dirty="0"/>
                        <a:t>Cash basis</a:t>
                      </a:r>
                    </a:p>
                  </a:txBody>
                  <a:tcPr>
                    <a:solidFill>
                      <a:srgbClr val="5F94CE"/>
                    </a:solidFill>
                  </a:tcPr>
                </a:tc>
                <a:extLst>
                  <a:ext uri="{0D108BD9-81ED-4DB2-BD59-A6C34878D82A}">
                    <a16:rowId xmlns:a16="http://schemas.microsoft.com/office/drawing/2014/main" val="3413352891"/>
                  </a:ext>
                </a:extLst>
              </a:tr>
              <a:tr h="370840">
                <a:tc>
                  <a:txBody>
                    <a:bodyPr/>
                    <a:lstStyle/>
                    <a:p>
                      <a:r>
                        <a:rPr lang="en-GB" dirty="0"/>
                        <a:t>Audited accounts (annually)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3167868337"/>
                  </a:ext>
                </a:extLst>
              </a:tr>
            </a:tbl>
          </a:graphicData>
        </a:graphic>
      </p:graphicFrame>
      <p:graphicFrame>
        <p:nvGraphicFramePr>
          <p:cNvPr id="11" name="Table 11">
            <a:extLst>
              <a:ext uri="{FF2B5EF4-FFF2-40B4-BE49-F238E27FC236}">
                <a16:creationId xmlns:a16="http://schemas.microsoft.com/office/drawing/2014/main" id="{F5FB513A-AD83-4F24-86FD-70E8FD1F6C9C}"/>
              </a:ext>
            </a:extLst>
          </p:cNvPr>
          <p:cNvGraphicFramePr>
            <a:graphicFrameLocks noGrp="1"/>
          </p:cNvGraphicFramePr>
          <p:nvPr>
            <p:extLst>
              <p:ext uri="{D42A27DB-BD31-4B8C-83A1-F6EECF244321}">
                <p14:modId xmlns:p14="http://schemas.microsoft.com/office/powerpoint/2010/main" val="3821813536"/>
              </p:ext>
            </p:extLst>
          </p:nvPr>
        </p:nvGraphicFramePr>
        <p:xfrm>
          <a:off x="4572000" y="4471628"/>
          <a:ext cx="4426633" cy="1849120"/>
        </p:xfrm>
        <a:graphic>
          <a:graphicData uri="http://schemas.openxmlformats.org/drawingml/2006/table">
            <a:tbl>
              <a:tblPr firstRow="1" bandRow="1">
                <a:tableStyleId>{5C22544A-7EE6-4342-B048-85BDC9FD1C3A}</a:tableStyleId>
              </a:tblPr>
              <a:tblGrid>
                <a:gridCol w="3123028">
                  <a:extLst>
                    <a:ext uri="{9D8B030D-6E8A-4147-A177-3AD203B41FA5}">
                      <a16:colId xmlns:a16="http://schemas.microsoft.com/office/drawing/2014/main" val="2492714064"/>
                    </a:ext>
                  </a:extLst>
                </a:gridCol>
                <a:gridCol w="1303605">
                  <a:extLst>
                    <a:ext uri="{9D8B030D-6E8A-4147-A177-3AD203B41FA5}">
                      <a16:colId xmlns:a16="http://schemas.microsoft.com/office/drawing/2014/main" val="142044161"/>
                    </a:ext>
                  </a:extLst>
                </a:gridCol>
              </a:tblGrid>
              <a:tr h="152401">
                <a:tc>
                  <a:txBody>
                    <a:bodyPr/>
                    <a:lstStyle/>
                    <a:p>
                      <a:r>
                        <a:rPr lang="en-GB" dirty="0"/>
                        <a:t>Area</a:t>
                      </a:r>
                    </a:p>
                  </a:txBody>
                  <a:tcPr>
                    <a:solidFill>
                      <a:schemeClr val="tx2"/>
                    </a:solidFill>
                  </a:tcPr>
                </a:tc>
                <a:tc>
                  <a:txBody>
                    <a:bodyPr/>
                    <a:lstStyle/>
                    <a:p>
                      <a:r>
                        <a:rPr lang="en-GB" dirty="0"/>
                        <a:t>Score         7</a:t>
                      </a:r>
                    </a:p>
                  </a:txBody>
                  <a:tcPr>
                    <a:solidFill>
                      <a:schemeClr val="tx2"/>
                    </a:solidFill>
                  </a:tcPr>
                </a:tc>
                <a:extLst>
                  <a:ext uri="{0D108BD9-81ED-4DB2-BD59-A6C34878D82A}">
                    <a16:rowId xmlns:a16="http://schemas.microsoft.com/office/drawing/2014/main" val="758526078"/>
                  </a:ext>
                </a:extLst>
              </a:tr>
              <a:tr h="370840">
                <a:tc>
                  <a:txBody>
                    <a:bodyPr/>
                    <a:lstStyle/>
                    <a:p>
                      <a:r>
                        <a:rPr lang="en-GB" dirty="0"/>
                        <a:t>Fighting fraud</a:t>
                      </a:r>
                    </a:p>
                  </a:txBody>
                  <a:tcPr/>
                </a:tc>
                <a:tc>
                  <a:txBody>
                    <a:bodyPr/>
                    <a:lstStyle/>
                    <a:p>
                      <a:pPr algn="ctr"/>
                      <a:r>
                        <a:rPr lang="en-GB" dirty="0"/>
                        <a:t>0</a:t>
                      </a:r>
                    </a:p>
                  </a:txBody>
                  <a:tcPr>
                    <a:solidFill>
                      <a:srgbClr val="FF0000"/>
                    </a:solidFill>
                  </a:tcPr>
                </a:tc>
                <a:extLst>
                  <a:ext uri="{0D108BD9-81ED-4DB2-BD59-A6C34878D82A}">
                    <a16:rowId xmlns:a16="http://schemas.microsoft.com/office/drawing/2014/main" val="2907321612"/>
                  </a:ext>
                </a:extLst>
              </a:tr>
              <a:tr h="370840">
                <a:tc>
                  <a:txBody>
                    <a:bodyPr/>
                    <a:lstStyle/>
                    <a:p>
                      <a:r>
                        <a:rPr lang="en-GB" dirty="0"/>
                        <a:t>Reporting efficiency</a:t>
                      </a:r>
                    </a:p>
                  </a:txBody>
                  <a:tcPr/>
                </a:tc>
                <a:tc>
                  <a:txBody>
                    <a:bodyPr/>
                    <a:lstStyle/>
                    <a:p>
                      <a:pPr algn="ctr"/>
                      <a:r>
                        <a:rPr lang="en-GB" dirty="0"/>
                        <a:t>2</a:t>
                      </a:r>
                    </a:p>
                  </a:txBody>
                  <a:tcPr>
                    <a:solidFill>
                      <a:srgbClr val="FFFF00"/>
                    </a:solidFill>
                  </a:tcPr>
                </a:tc>
                <a:extLst>
                  <a:ext uri="{0D108BD9-81ED-4DB2-BD59-A6C34878D82A}">
                    <a16:rowId xmlns:a16="http://schemas.microsoft.com/office/drawing/2014/main" val="57008465"/>
                  </a:ext>
                </a:extLst>
              </a:tr>
              <a:tr h="370840">
                <a:tc>
                  <a:txBody>
                    <a:bodyPr/>
                    <a:lstStyle/>
                    <a:p>
                      <a:r>
                        <a:rPr lang="en-GB" dirty="0"/>
                        <a:t>Governance</a:t>
                      </a:r>
                    </a:p>
                  </a:txBody>
                  <a:tcPr/>
                </a:tc>
                <a:tc>
                  <a:txBody>
                    <a:bodyPr/>
                    <a:lstStyle/>
                    <a:p>
                      <a:pPr algn="ctr"/>
                      <a:r>
                        <a:rPr lang="en-GB" dirty="0"/>
                        <a:t>1</a:t>
                      </a:r>
                    </a:p>
                  </a:txBody>
                  <a:tcPr>
                    <a:solidFill>
                      <a:srgbClr val="FFFF00"/>
                    </a:solidFill>
                  </a:tcPr>
                </a:tc>
                <a:extLst>
                  <a:ext uri="{0D108BD9-81ED-4DB2-BD59-A6C34878D82A}">
                    <a16:rowId xmlns:a16="http://schemas.microsoft.com/office/drawing/2014/main" val="707557729"/>
                  </a:ext>
                </a:extLst>
              </a:tr>
              <a:tr h="370840">
                <a:tc>
                  <a:txBody>
                    <a:bodyPr/>
                    <a:lstStyle/>
                    <a:p>
                      <a:r>
                        <a:rPr lang="en-GB" dirty="0"/>
                        <a:t>External users</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2200842841"/>
                  </a:ext>
                </a:extLst>
              </a:tr>
            </a:tbl>
          </a:graphicData>
        </a:graphic>
      </p:graphicFrame>
      <p:sp>
        <p:nvSpPr>
          <p:cNvPr id="13" name="Rectangle: Rounded Corners 12">
            <a:extLst>
              <a:ext uri="{FF2B5EF4-FFF2-40B4-BE49-F238E27FC236}">
                <a16:creationId xmlns:a16="http://schemas.microsoft.com/office/drawing/2014/main" id="{8943A187-F473-4411-BDBE-1C27B69E78EE}"/>
              </a:ext>
            </a:extLst>
          </p:cNvPr>
          <p:cNvSpPr/>
          <p:nvPr/>
        </p:nvSpPr>
        <p:spPr>
          <a:xfrm>
            <a:off x="4600136" y="1243762"/>
            <a:ext cx="4370362" cy="31684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Fraud (double funding)</a:t>
            </a:r>
          </a:p>
          <a:p>
            <a:pPr marL="285750" indent="-285750">
              <a:buFont typeface="Arial" panose="020B0604020202020204" pitchFamily="34" charset="0"/>
              <a:buChar char="•"/>
            </a:pPr>
            <a:r>
              <a:rPr lang="en-GB" sz="1600" dirty="0">
                <a:solidFill>
                  <a:sysClr val="windowText" lastClr="000000"/>
                </a:solidFill>
              </a:rPr>
              <a:t>Donor reports not reconcilable to year-end accounts</a:t>
            </a:r>
          </a:p>
          <a:p>
            <a:endParaRPr lang="en-GB" sz="1600" dirty="0">
              <a:solidFill>
                <a:sysClr val="windowText" lastClr="000000"/>
              </a:solidFill>
            </a:endParaRPr>
          </a:p>
          <a:p>
            <a:r>
              <a:rPr lang="en-GB" sz="1600" b="1" dirty="0">
                <a:solidFill>
                  <a:sysClr val="windowText" lastClr="000000"/>
                </a:solidFill>
              </a:rPr>
              <a:t>Efficiency</a:t>
            </a:r>
          </a:p>
          <a:p>
            <a:pPr marL="285750" indent="-285750">
              <a:buFont typeface="Arial" panose="020B0604020202020204" pitchFamily="34" charset="0"/>
              <a:buChar char="•"/>
            </a:pPr>
            <a:r>
              <a:rPr lang="en-GB" sz="1600" dirty="0">
                <a:solidFill>
                  <a:sysClr val="windowText" lastClr="000000"/>
                </a:solidFill>
              </a:rPr>
              <a:t>Monthly and quarterly reports are on the same basis, but considerable effort needed for year end accounts.</a:t>
            </a:r>
          </a:p>
        </p:txBody>
      </p:sp>
      <p:sp>
        <p:nvSpPr>
          <p:cNvPr id="14" name="Rectangle: Rounded Corners 13">
            <a:extLst>
              <a:ext uri="{FF2B5EF4-FFF2-40B4-BE49-F238E27FC236}">
                <a16:creationId xmlns:a16="http://schemas.microsoft.com/office/drawing/2014/main" id="{995CB57B-EAD1-44BE-A167-AB952BAE8AB1}"/>
              </a:ext>
            </a:extLst>
          </p:cNvPr>
          <p:cNvSpPr/>
          <p:nvPr/>
        </p:nvSpPr>
        <p:spPr>
          <a:xfrm>
            <a:off x="384517" y="3123028"/>
            <a:ext cx="3877994" cy="2765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Governance</a:t>
            </a:r>
          </a:p>
          <a:p>
            <a:pPr marL="285750" indent="-285750">
              <a:buFont typeface="Arial" panose="020B0604020202020204" pitchFamily="34" charset="0"/>
              <a:buChar char="•"/>
            </a:pPr>
            <a:r>
              <a:rPr lang="en-GB" sz="1600" dirty="0">
                <a:solidFill>
                  <a:sysClr val="windowText" lastClr="000000"/>
                </a:solidFill>
              </a:rPr>
              <a:t>Year-end accounts are on a different basis from during the year. Quarterly reports lack information about assets and liabilities.</a:t>
            </a:r>
          </a:p>
          <a:p>
            <a:endParaRPr lang="en-GB" sz="1600" dirty="0">
              <a:solidFill>
                <a:sysClr val="windowText" lastClr="000000"/>
              </a:solidFill>
            </a:endParaRPr>
          </a:p>
          <a:p>
            <a:r>
              <a:rPr lang="en-GB" sz="1600" b="1" dirty="0">
                <a:solidFill>
                  <a:sysClr val="windowText" lastClr="000000"/>
                </a:solidFill>
              </a:rPr>
              <a:t>External users</a:t>
            </a:r>
          </a:p>
          <a:p>
            <a:pPr marL="285750" indent="-285750">
              <a:buFont typeface="Arial" panose="020B0604020202020204" pitchFamily="34" charset="0"/>
              <a:buChar char="•"/>
            </a:pPr>
            <a:r>
              <a:rPr lang="en-GB" sz="1600" dirty="0">
                <a:solidFill>
                  <a:sysClr val="windowText" lastClr="000000"/>
                </a:solidFill>
              </a:rPr>
              <a:t>Accrual-based information most useful for a range of users.</a:t>
            </a:r>
          </a:p>
        </p:txBody>
      </p:sp>
    </p:spTree>
    <p:extLst>
      <p:ext uri="{BB962C8B-B14F-4D97-AF65-F5344CB8AC3E}">
        <p14:creationId xmlns:p14="http://schemas.microsoft.com/office/powerpoint/2010/main" val="31594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About Humentum</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chor="ctr"/>
          <a:lstStyle/>
          <a:p>
            <a:pPr marL="0" indent="0" algn="ctr">
              <a:buNone/>
            </a:pPr>
            <a:r>
              <a:rPr lang="en-US" sz="2400" b="1" dirty="0"/>
              <a:t>Humentum partners with the global development community to be an equitable, accountable, resilient force for social good. </a:t>
            </a:r>
          </a:p>
          <a:p>
            <a:pPr marL="0" indent="0" algn="ctr">
              <a:buNone/>
            </a:pPr>
            <a:r>
              <a:rPr lang="en-US" sz="2400" dirty="0"/>
              <a:t>Humentum provides training, convening, and consulting support for member organizations and clients working in global relief and development by strengthening operations functions: compliance and risk, financial management, program management, and HR/learning. </a:t>
            </a:r>
          </a:p>
          <a:p>
            <a:pPr marL="0" indent="0" algn="ctr">
              <a:buNone/>
            </a:pPr>
            <a:r>
              <a:rPr lang="en-US" sz="2400" dirty="0"/>
              <a:t>For more information, please visit </a:t>
            </a:r>
            <a:r>
              <a:rPr lang="en-US" sz="2400" u="sng" dirty="0">
                <a:hlinkClick r:id="rId2"/>
              </a:rPr>
              <a:t>https://www.humentum.org</a:t>
            </a:r>
            <a:r>
              <a:rPr lang="en-US" sz="2400" dirty="0"/>
              <a:t>.</a:t>
            </a:r>
            <a:endParaRPr lang="en-GB" sz="2400" dirty="0"/>
          </a:p>
          <a:p>
            <a:endParaRPr lang="en-US" dirty="0"/>
          </a:p>
        </p:txBody>
      </p:sp>
    </p:spTree>
    <p:extLst>
      <p:ext uri="{BB962C8B-B14F-4D97-AF65-F5344CB8AC3E}">
        <p14:creationId xmlns:p14="http://schemas.microsoft.com/office/powerpoint/2010/main" val="565877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5.5 Scenario 3</a:t>
            </a:r>
          </a:p>
        </p:txBody>
      </p:sp>
      <p:graphicFrame>
        <p:nvGraphicFramePr>
          <p:cNvPr id="7" name="Table 7">
            <a:extLst>
              <a:ext uri="{FF2B5EF4-FFF2-40B4-BE49-F238E27FC236}">
                <a16:creationId xmlns:a16="http://schemas.microsoft.com/office/drawing/2014/main" id="{7BD75BEC-A7DA-49F1-995F-862D87F83DF3}"/>
              </a:ext>
            </a:extLst>
          </p:cNvPr>
          <p:cNvGraphicFramePr>
            <a:graphicFrameLocks noGrp="1"/>
          </p:cNvGraphicFramePr>
          <p:nvPr>
            <p:extLst>
              <p:ext uri="{D42A27DB-BD31-4B8C-83A1-F6EECF244321}">
                <p14:modId xmlns:p14="http://schemas.microsoft.com/office/powerpoint/2010/main" val="3958027996"/>
              </p:ext>
            </p:extLst>
          </p:nvPr>
        </p:nvGraphicFramePr>
        <p:xfrm>
          <a:off x="173501" y="1375898"/>
          <a:ext cx="4426635" cy="1483360"/>
        </p:xfrm>
        <a:graphic>
          <a:graphicData uri="http://schemas.openxmlformats.org/drawingml/2006/table">
            <a:tbl>
              <a:tblPr firstRow="1" bandRow="1">
                <a:tableStyleId>{5C22544A-7EE6-4342-B048-85BDC9FD1C3A}</a:tableStyleId>
              </a:tblPr>
              <a:tblGrid>
                <a:gridCol w="2798299">
                  <a:extLst>
                    <a:ext uri="{9D8B030D-6E8A-4147-A177-3AD203B41FA5}">
                      <a16:colId xmlns:a16="http://schemas.microsoft.com/office/drawing/2014/main" val="3337574596"/>
                    </a:ext>
                  </a:extLst>
                </a:gridCol>
                <a:gridCol w="1628336">
                  <a:extLst>
                    <a:ext uri="{9D8B030D-6E8A-4147-A177-3AD203B41FA5}">
                      <a16:colId xmlns:a16="http://schemas.microsoft.com/office/drawing/2014/main" val="1618859390"/>
                    </a:ext>
                  </a:extLst>
                </a:gridCol>
              </a:tblGrid>
              <a:tr h="370840">
                <a:tc>
                  <a:txBody>
                    <a:bodyPr/>
                    <a:lstStyle/>
                    <a:p>
                      <a:r>
                        <a:rPr lang="en-GB" dirty="0"/>
                        <a:t>Report and frequency</a:t>
                      </a:r>
                    </a:p>
                  </a:txBody>
                  <a:tcPr>
                    <a:solidFill>
                      <a:schemeClr val="tx2"/>
                    </a:solidFill>
                  </a:tcPr>
                </a:tc>
                <a:tc>
                  <a:txBody>
                    <a:bodyPr/>
                    <a:lstStyle/>
                    <a:p>
                      <a:r>
                        <a:rPr lang="en-GB" dirty="0"/>
                        <a:t>Basis</a:t>
                      </a:r>
                    </a:p>
                  </a:txBody>
                  <a:tcPr>
                    <a:solidFill>
                      <a:schemeClr val="tx2"/>
                    </a:solidFill>
                  </a:tcPr>
                </a:tc>
                <a:extLst>
                  <a:ext uri="{0D108BD9-81ED-4DB2-BD59-A6C34878D82A}">
                    <a16:rowId xmlns:a16="http://schemas.microsoft.com/office/drawing/2014/main" val="676536336"/>
                  </a:ext>
                </a:extLst>
              </a:tr>
              <a:tr h="370840">
                <a:tc>
                  <a:txBody>
                    <a:bodyPr/>
                    <a:lstStyle/>
                    <a:p>
                      <a:r>
                        <a:rPr lang="en-GB" dirty="0"/>
                        <a:t>Internal reports (monthly)</a:t>
                      </a:r>
                    </a:p>
                  </a:txBody>
                  <a:tcPr/>
                </a:tc>
                <a:tc>
                  <a:txBody>
                    <a:bodyPr/>
                    <a:lstStyle/>
                    <a:p>
                      <a:r>
                        <a:rPr lang="en-GB" dirty="0"/>
                        <a:t>Modified basis</a:t>
                      </a:r>
                    </a:p>
                  </a:txBody>
                  <a:tcPr>
                    <a:gradFill>
                      <a:gsLst>
                        <a:gs pos="0">
                          <a:srgbClr val="5F94CE"/>
                        </a:gs>
                        <a:gs pos="50000">
                          <a:srgbClr val="D29981">
                            <a:shade val="67500"/>
                            <a:satMod val="115000"/>
                          </a:srgbClr>
                        </a:gs>
                        <a:gs pos="100000">
                          <a:srgbClr val="F99D33"/>
                        </a:gs>
                      </a:gsLst>
                      <a:lin ang="0" scaled="1"/>
                    </a:gradFill>
                  </a:tcPr>
                </a:tc>
                <a:extLst>
                  <a:ext uri="{0D108BD9-81ED-4DB2-BD59-A6C34878D82A}">
                    <a16:rowId xmlns:a16="http://schemas.microsoft.com/office/drawing/2014/main" val="2277506314"/>
                  </a:ext>
                </a:extLst>
              </a:tr>
              <a:tr h="370840">
                <a:tc>
                  <a:txBody>
                    <a:bodyPr/>
                    <a:lstStyle/>
                    <a:p>
                      <a:r>
                        <a:rPr lang="en-GB" dirty="0"/>
                        <a:t>Donor reports (quarterly)</a:t>
                      </a:r>
                    </a:p>
                  </a:txBody>
                  <a:tcPr/>
                </a:tc>
                <a:tc>
                  <a:txBody>
                    <a:bodyPr/>
                    <a:lstStyle/>
                    <a:p>
                      <a:r>
                        <a:rPr lang="en-GB" dirty="0"/>
                        <a:t>Modified basis</a:t>
                      </a:r>
                    </a:p>
                  </a:txBody>
                  <a:tcPr>
                    <a:gradFill>
                      <a:gsLst>
                        <a:gs pos="0">
                          <a:srgbClr val="5F94CE"/>
                        </a:gs>
                        <a:gs pos="50000">
                          <a:srgbClr val="D29981">
                            <a:shade val="67500"/>
                            <a:satMod val="115000"/>
                          </a:srgbClr>
                        </a:gs>
                        <a:gs pos="100000">
                          <a:srgbClr val="F99D33"/>
                        </a:gs>
                      </a:gsLst>
                      <a:lin ang="0" scaled="1"/>
                    </a:gradFill>
                  </a:tcPr>
                </a:tc>
                <a:extLst>
                  <a:ext uri="{0D108BD9-81ED-4DB2-BD59-A6C34878D82A}">
                    <a16:rowId xmlns:a16="http://schemas.microsoft.com/office/drawing/2014/main" val="3413352891"/>
                  </a:ext>
                </a:extLst>
              </a:tr>
              <a:tr h="370840">
                <a:tc>
                  <a:txBody>
                    <a:bodyPr/>
                    <a:lstStyle/>
                    <a:p>
                      <a:r>
                        <a:rPr lang="en-GB" dirty="0"/>
                        <a:t>Audited accounts (annually)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3167868337"/>
                  </a:ext>
                </a:extLst>
              </a:tr>
            </a:tbl>
          </a:graphicData>
        </a:graphic>
      </p:graphicFrame>
      <p:graphicFrame>
        <p:nvGraphicFramePr>
          <p:cNvPr id="11" name="Table 11">
            <a:extLst>
              <a:ext uri="{FF2B5EF4-FFF2-40B4-BE49-F238E27FC236}">
                <a16:creationId xmlns:a16="http://schemas.microsoft.com/office/drawing/2014/main" id="{F5FB513A-AD83-4F24-86FD-70E8FD1F6C9C}"/>
              </a:ext>
            </a:extLst>
          </p:cNvPr>
          <p:cNvGraphicFramePr>
            <a:graphicFrameLocks noGrp="1"/>
          </p:cNvGraphicFramePr>
          <p:nvPr>
            <p:extLst>
              <p:ext uri="{D42A27DB-BD31-4B8C-83A1-F6EECF244321}">
                <p14:modId xmlns:p14="http://schemas.microsoft.com/office/powerpoint/2010/main" val="2911687220"/>
              </p:ext>
            </p:extLst>
          </p:nvPr>
        </p:nvGraphicFramePr>
        <p:xfrm>
          <a:off x="4600136" y="4442265"/>
          <a:ext cx="4426633" cy="1849120"/>
        </p:xfrm>
        <a:graphic>
          <a:graphicData uri="http://schemas.openxmlformats.org/drawingml/2006/table">
            <a:tbl>
              <a:tblPr firstRow="1" bandRow="1">
                <a:tableStyleId>{5C22544A-7EE6-4342-B048-85BDC9FD1C3A}</a:tableStyleId>
              </a:tblPr>
              <a:tblGrid>
                <a:gridCol w="2982350">
                  <a:extLst>
                    <a:ext uri="{9D8B030D-6E8A-4147-A177-3AD203B41FA5}">
                      <a16:colId xmlns:a16="http://schemas.microsoft.com/office/drawing/2014/main" val="2492714064"/>
                    </a:ext>
                  </a:extLst>
                </a:gridCol>
                <a:gridCol w="1444283">
                  <a:extLst>
                    <a:ext uri="{9D8B030D-6E8A-4147-A177-3AD203B41FA5}">
                      <a16:colId xmlns:a16="http://schemas.microsoft.com/office/drawing/2014/main" val="142044161"/>
                    </a:ext>
                  </a:extLst>
                </a:gridCol>
              </a:tblGrid>
              <a:tr h="152401">
                <a:tc>
                  <a:txBody>
                    <a:bodyPr/>
                    <a:lstStyle/>
                    <a:p>
                      <a:r>
                        <a:rPr lang="en-GB" dirty="0"/>
                        <a:t>Area</a:t>
                      </a:r>
                    </a:p>
                  </a:txBody>
                  <a:tcPr>
                    <a:solidFill>
                      <a:schemeClr val="tx2"/>
                    </a:solidFill>
                  </a:tcPr>
                </a:tc>
                <a:tc>
                  <a:txBody>
                    <a:bodyPr/>
                    <a:lstStyle/>
                    <a:p>
                      <a:r>
                        <a:rPr lang="en-GB" dirty="0"/>
                        <a:t>Score         11</a:t>
                      </a:r>
                    </a:p>
                  </a:txBody>
                  <a:tcPr>
                    <a:solidFill>
                      <a:schemeClr val="tx2"/>
                    </a:solidFill>
                  </a:tcPr>
                </a:tc>
                <a:extLst>
                  <a:ext uri="{0D108BD9-81ED-4DB2-BD59-A6C34878D82A}">
                    <a16:rowId xmlns:a16="http://schemas.microsoft.com/office/drawing/2014/main" val="758526078"/>
                  </a:ext>
                </a:extLst>
              </a:tr>
              <a:tr h="370840">
                <a:tc>
                  <a:txBody>
                    <a:bodyPr/>
                    <a:lstStyle/>
                    <a:p>
                      <a:r>
                        <a:rPr lang="en-GB" dirty="0"/>
                        <a:t>Fighting fraud</a:t>
                      </a:r>
                    </a:p>
                  </a:txBody>
                  <a:tcPr/>
                </a:tc>
                <a:tc>
                  <a:txBody>
                    <a:bodyPr/>
                    <a:lstStyle/>
                    <a:p>
                      <a:pPr algn="ctr"/>
                      <a:r>
                        <a:rPr lang="en-GB" dirty="0"/>
                        <a:t>1</a:t>
                      </a:r>
                    </a:p>
                  </a:txBody>
                  <a:tcPr>
                    <a:solidFill>
                      <a:srgbClr val="FFFF00"/>
                    </a:solidFill>
                  </a:tcPr>
                </a:tc>
                <a:extLst>
                  <a:ext uri="{0D108BD9-81ED-4DB2-BD59-A6C34878D82A}">
                    <a16:rowId xmlns:a16="http://schemas.microsoft.com/office/drawing/2014/main" val="2907321612"/>
                  </a:ext>
                </a:extLst>
              </a:tr>
              <a:tr h="370840">
                <a:tc>
                  <a:txBody>
                    <a:bodyPr/>
                    <a:lstStyle/>
                    <a:p>
                      <a:r>
                        <a:rPr lang="en-GB" dirty="0"/>
                        <a:t>Reporting efficiency</a:t>
                      </a:r>
                    </a:p>
                  </a:txBody>
                  <a:tcPr/>
                </a:tc>
                <a:tc>
                  <a:txBody>
                    <a:bodyPr/>
                    <a:lstStyle/>
                    <a:p>
                      <a:pPr algn="ctr"/>
                      <a:r>
                        <a:rPr lang="en-GB" dirty="0"/>
                        <a:t>3</a:t>
                      </a:r>
                    </a:p>
                  </a:txBody>
                  <a:tcPr>
                    <a:solidFill>
                      <a:srgbClr val="FFFF00"/>
                    </a:solidFill>
                  </a:tcPr>
                </a:tc>
                <a:extLst>
                  <a:ext uri="{0D108BD9-81ED-4DB2-BD59-A6C34878D82A}">
                    <a16:rowId xmlns:a16="http://schemas.microsoft.com/office/drawing/2014/main" val="57008465"/>
                  </a:ext>
                </a:extLst>
              </a:tr>
              <a:tr h="370840">
                <a:tc>
                  <a:txBody>
                    <a:bodyPr/>
                    <a:lstStyle/>
                    <a:p>
                      <a:r>
                        <a:rPr lang="en-GB" dirty="0"/>
                        <a:t>Governance</a:t>
                      </a:r>
                    </a:p>
                  </a:txBody>
                  <a:tcPr/>
                </a:tc>
                <a:tc>
                  <a:txBody>
                    <a:bodyPr/>
                    <a:lstStyle/>
                    <a:p>
                      <a:pPr algn="ctr"/>
                      <a:r>
                        <a:rPr lang="en-GB" dirty="0"/>
                        <a:t>3</a:t>
                      </a:r>
                    </a:p>
                  </a:txBody>
                  <a:tcPr>
                    <a:solidFill>
                      <a:srgbClr val="FFFF00"/>
                    </a:solidFill>
                  </a:tcPr>
                </a:tc>
                <a:extLst>
                  <a:ext uri="{0D108BD9-81ED-4DB2-BD59-A6C34878D82A}">
                    <a16:rowId xmlns:a16="http://schemas.microsoft.com/office/drawing/2014/main" val="707557729"/>
                  </a:ext>
                </a:extLst>
              </a:tr>
              <a:tr h="370840">
                <a:tc>
                  <a:txBody>
                    <a:bodyPr/>
                    <a:lstStyle/>
                    <a:p>
                      <a:r>
                        <a:rPr lang="en-GB" dirty="0"/>
                        <a:t>External users</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2200842841"/>
                  </a:ext>
                </a:extLst>
              </a:tr>
            </a:tbl>
          </a:graphicData>
        </a:graphic>
      </p:graphicFrame>
      <p:sp>
        <p:nvSpPr>
          <p:cNvPr id="13" name="Rectangle: Rounded Corners 12">
            <a:extLst>
              <a:ext uri="{FF2B5EF4-FFF2-40B4-BE49-F238E27FC236}">
                <a16:creationId xmlns:a16="http://schemas.microsoft.com/office/drawing/2014/main" id="{8943A187-F473-4411-BDBE-1C27B69E78EE}"/>
              </a:ext>
            </a:extLst>
          </p:cNvPr>
          <p:cNvSpPr/>
          <p:nvPr/>
        </p:nvSpPr>
        <p:spPr>
          <a:xfrm>
            <a:off x="4600136" y="1243762"/>
            <a:ext cx="4370362" cy="31684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Fraud (double funding)</a:t>
            </a:r>
          </a:p>
          <a:p>
            <a:pPr marL="285750" indent="-285750">
              <a:buFont typeface="Arial" panose="020B0604020202020204" pitchFamily="34" charset="0"/>
              <a:buChar char="•"/>
            </a:pPr>
            <a:r>
              <a:rPr lang="en-GB" sz="1600" dirty="0">
                <a:solidFill>
                  <a:sysClr val="windowText" lastClr="000000"/>
                </a:solidFill>
              </a:rPr>
              <a:t>Donor reports not readily reconcilable to year-end accounts</a:t>
            </a:r>
          </a:p>
          <a:p>
            <a:endParaRPr lang="en-GB" sz="1600" dirty="0">
              <a:solidFill>
                <a:sysClr val="windowText" lastClr="000000"/>
              </a:solidFill>
            </a:endParaRPr>
          </a:p>
          <a:p>
            <a:r>
              <a:rPr lang="en-GB" sz="1600" b="1" dirty="0">
                <a:solidFill>
                  <a:sysClr val="windowText" lastClr="000000"/>
                </a:solidFill>
              </a:rPr>
              <a:t>Efficiency</a:t>
            </a:r>
          </a:p>
          <a:p>
            <a:pPr marL="285750" indent="-285750">
              <a:buFont typeface="Arial" panose="020B0604020202020204" pitchFamily="34" charset="0"/>
              <a:buChar char="•"/>
            </a:pPr>
            <a:r>
              <a:rPr lang="en-GB" sz="1600" dirty="0">
                <a:solidFill>
                  <a:sysClr val="windowText" lastClr="000000"/>
                </a:solidFill>
              </a:rPr>
              <a:t>Monthly and quarterly reports are on the modified basis (although not necessarily aligned), with relatively little effort needed for year end accounts</a:t>
            </a:r>
          </a:p>
        </p:txBody>
      </p:sp>
      <p:sp>
        <p:nvSpPr>
          <p:cNvPr id="14" name="Rectangle: Rounded Corners 13">
            <a:extLst>
              <a:ext uri="{FF2B5EF4-FFF2-40B4-BE49-F238E27FC236}">
                <a16:creationId xmlns:a16="http://schemas.microsoft.com/office/drawing/2014/main" id="{995CB57B-EAD1-44BE-A167-AB952BAE8AB1}"/>
              </a:ext>
            </a:extLst>
          </p:cNvPr>
          <p:cNvSpPr/>
          <p:nvPr/>
        </p:nvSpPr>
        <p:spPr>
          <a:xfrm>
            <a:off x="384517" y="3123028"/>
            <a:ext cx="3877994" cy="2765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Governance</a:t>
            </a:r>
          </a:p>
          <a:p>
            <a:pPr marL="285750" indent="-285750">
              <a:buFont typeface="Arial" panose="020B0604020202020204" pitchFamily="34" charset="0"/>
              <a:buChar char="•"/>
            </a:pPr>
            <a:r>
              <a:rPr lang="en-GB" sz="1600" dirty="0">
                <a:solidFill>
                  <a:sysClr val="windowText" lastClr="000000"/>
                </a:solidFill>
              </a:rPr>
              <a:t>Board reports include some information about assets and liabilities.  Year end accounts more closely resemble accounts during the year.</a:t>
            </a:r>
          </a:p>
          <a:p>
            <a:endParaRPr lang="en-GB" sz="1600" dirty="0">
              <a:solidFill>
                <a:sysClr val="windowText" lastClr="000000"/>
              </a:solidFill>
            </a:endParaRPr>
          </a:p>
          <a:p>
            <a:r>
              <a:rPr lang="en-GB" sz="1600" b="1" dirty="0">
                <a:solidFill>
                  <a:sysClr val="windowText" lastClr="000000"/>
                </a:solidFill>
              </a:rPr>
              <a:t>External users</a:t>
            </a:r>
          </a:p>
          <a:p>
            <a:pPr marL="285750" indent="-285750">
              <a:buFont typeface="Arial" panose="020B0604020202020204" pitchFamily="34" charset="0"/>
              <a:buChar char="•"/>
            </a:pPr>
            <a:r>
              <a:rPr lang="en-GB" sz="1600" dirty="0">
                <a:solidFill>
                  <a:sysClr val="windowText" lastClr="000000"/>
                </a:solidFill>
              </a:rPr>
              <a:t>Accrual-based information most useful for a range of users.</a:t>
            </a:r>
          </a:p>
        </p:txBody>
      </p:sp>
    </p:spTree>
    <p:extLst>
      <p:ext uri="{BB962C8B-B14F-4D97-AF65-F5344CB8AC3E}">
        <p14:creationId xmlns:p14="http://schemas.microsoft.com/office/powerpoint/2010/main" val="728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5.5 Scenario 4</a:t>
            </a:r>
          </a:p>
        </p:txBody>
      </p:sp>
      <p:graphicFrame>
        <p:nvGraphicFramePr>
          <p:cNvPr id="7" name="Table 7">
            <a:extLst>
              <a:ext uri="{FF2B5EF4-FFF2-40B4-BE49-F238E27FC236}">
                <a16:creationId xmlns:a16="http://schemas.microsoft.com/office/drawing/2014/main" id="{7BD75BEC-A7DA-49F1-995F-862D87F83DF3}"/>
              </a:ext>
            </a:extLst>
          </p:cNvPr>
          <p:cNvGraphicFramePr>
            <a:graphicFrameLocks noGrp="1"/>
          </p:cNvGraphicFramePr>
          <p:nvPr>
            <p:extLst>
              <p:ext uri="{D42A27DB-BD31-4B8C-83A1-F6EECF244321}">
                <p14:modId xmlns:p14="http://schemas.microsoft.com/office/powerpoint/2010/main" val="2792239220"/>
              </p:ext>
            </p:extLst>
          </p:nvPr>
        </p:nvGraphicFramePr>
        <p:xfrm>
          <a:off x="173501" y="1375898"/>
          <a:ext cx="4426635" cy="1483360"/>
        </p:xfrm>
        <a:graphic>
          <a:graphicData uri="http://schemas.openxmlformats.org/drawingml/2006/table">
            <a:tbl>
              <a:tblPr firstRow="1" bandRow="1">
                <a:tableStyleId>{5C22544A-7EE6-4342-B048-85BDC9FD1C3A}</a:tableStyleId>
              </a:tblPr>
              <a:tblGrid>
                <a:gridCol w="2823699">
                  <a:extLst>
                    <a:ext uri="{9D8B030D-6E8A-4147-A177-3AD203B41FA5}">
                      <a16:colId xmlns:a16="http://schemas.microsoft.com/office/drawing/2014/main" val="3337574596"/>
                    </a:ext>
                  </a:extLst>
                </a:gridCol>
                <a:gridCol w="1602936">
                  <a:extLst>
                    <a:ext uri="{9D8B030D-6E8A-4147-A177-3AD203B41FA5}">
                      <a16:colId xmlns:a16="http://schemas.microsoft.com/office/drawing/2014/main" val="1618859390"/>
                    </a:ext>
                  </a:extLst>
                </a:gridCol>
              </a:tblGrid>
              <a:tr h="370840">
                <a:tc>
                  <a:txBody>
                    <a:bodyPr/>
                    <a:lstStyle/>
                    <a:p>
                      <a:r>
                        <a:rPr lang="en-GB" dirty="0"/>
                        <a:t>Report and frequency</a:t>
                      </a:r>
                    </a:p>
                  </a:txBody>
                  <a:tcPr>
                    <a:solidFill>
                      <a:schemeClr val="tx2"/>
                    </a:solidFill>
                  </a:tcPr>
                </a:tc>
                <a:tc>
                  <a:txBody>
                    <a:bodyPr/>
                    <a:lstStyle/>
                    <a:p>
                      <a:r>
                        <a:rPr lang="en-GB" dirty="0"/>
                        <a:t>Basis</a:t>
                      </a:r>
                    </a:p>
                  </a:txBody>
                  <a:tcPr>
                    <a:solidFill>
                      <a:schemeClr val="tx2"/>
                    </a:solidFill>
                  </a:tcPr>
                </a:tc>
                <a:extLst>
                  <a:ext uri="{0D108BD9-81ED-4DB2-BD59-A6C34878D82A}">
                    <a16:rowId xmlns:a16="http://schemas.microsoft.com/office/drawing/2014/main" val="676536336"/>
                  </a:ext>
                </a:extLst>
              </a:tr>
              <a:tr h="370840">
                <a:tc>
                  <a:txBody>
                    <a:bodyPr/>
                    <a:lstStyle/>
                    <a:p>
                      <a:r>
                        <a:rPr lang="en-GB" dirty="0"/>
                        <a:t>Internal reports (monthly)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2277506314"/>
                  </a:ext>
                </a:extLst>
              </a:tr>
              <a:tr h="370840">
                <a:tc>
                  <a:txBody>
                    <a:bodyPr/>
                    <a:lstStyle/>
                    <a:p>
                      <a:r>
                        <a:rPr lang="en-GB" dirty="0"/>
                        <a:t>Donor reports (quarterly)</a:t>
                      </a:r>
                    </a:p>
                  </a:txBody>
                  <a:tcPr/>
                </a:tc>
                <a:tc>
                  <a:txBody>
                    <a:bodyPr/>
                    <a:lstStyle/>
                    <a:p>
                      <a:r>
                        <a:rPr lang="en-GB" dirty="0"/>
                        <a:t>Modified basis</a:t>
                      </a:r>
                    </a:p>
                  </a:txBody>
                  <a:tcPr>
                    <a:gradFill>
                      <a:gsLst>
                        <a:gs pos="0">
                          <a:srgbClr val="5F94CE"/>
                        </a:gs>
                        <a:gs pos="50000">
                          <a:srgbClr val="D29981">
                            <a:shade val="67500"/>
                            <a:satMod val="115000"/>
                          </a:srgbClr>
                        </a:gs>
                        <a:gs pos="100000">
                          <a:srgbClr val="F99D33"/>
                        </a:gs>
                      </a:gsLst>
                      <a:lin ang="0" scaled="1"/>
                    </a:gradFill>
                  </a:tcPr>
                </a:tc>
                <a:extLst>
                  <a:ext uri="{0D108BD9-81ED-4DB2-BD59-A6C34878D82A}">
                    <a16:rowId xmlns:a16="http://schemas.microsoft.com/office/drawing/2014/main" val="3413352891"/>
                  </a:ext>
                </a:extLst>
              </a:tr>
              <a:tr h="370840">
                <a:tc>
                  <a:txBody>
                    <a:bodyPr/>
                    <a:lstStyle/>
                    <a:p>
                      <a:r>
                        <a:rPr lang="en-GB" dirty="0"/>
                        <a:t>Audited accounts (annually)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3167868337"/>
                  </a:ext>
                </a:extLst>
              </a:tr>
            </a:tbl>
          </a:graphicData>
        </a:graphic>
      </p:graphicFrame>
      <p:graphicFrame>
        <p:nvGraphicFramePr>
          <p:cNvPr id="11" name="Table 11">
            <a:extLst>
              <a:ext uri="{FF2B5EF4-FFF2-40B4-BE49-F238E27FC236}">
                <a16:creationId xmlns:a16="http://schemas.microsoft.com/office/drawing/2014/main" id="{F5FB513A-AD83-4F24-86FD-70E8FD1F6C9C}"/>
              </a:ext>
            </a:extLst>
          </p:cNvPr>
          <p:cNvGraphicFramePr>
            <a:graphicFrameLocks noGrp="1"/>
          </p:cNvGraphicFramePr>
          <p:nvPr>
            <p:extLst>
              <p:ext uri="{D42A27DB-BD31-4B8C-83A1-F6EECF244321}">
                <p14:modId xmlns:p14="http://schemas.microsoft.com/office/powerpoint/2010/main" val="679269330"/>
              </p:ext>
            </p:extLst>
          </p:nvPr>
        </p:nvGraphicFramePr>
        <p:xfrm>
          <a:off x="4600136" y="4442265"/>
          <a:ext cx="4426633" cy="1849120"/>
        </p:xfrm>
        <a:graphic>
          <a:graphicData uri="http://schemas.openxmlformats.org/drawingml/2006/table">
            <a:tbl>
              <a:tblPr firstRow="1" bandRow="1">
                <a:tableStyleId>{5C22544A-7EE6-4342-B048-85BDC9FD1C3A}</a:tableStyleId>
              </a:tblPr>
              <a:tblGrid>
                <a:gridCol w="3123028">
                  <a:extLst>
                    <a:ext uri="{9D8B030D-6E8A-4147-A177-3AD203B41FA5}">
                      <a16:colId xmlns:a16="http://schemas.microsoft.com/office/drawing/2014/main" val="2492714064"/>
                    </a:ext>
                  </a:extLst>
                </a:gridCol>
                <a:gridCol w="1303605">
                  <a:extLst>
                    <a:ext uri="{9D8B030D-6E8A-4147-A177-3AD203B41FA5}">
                      <a16:colId xmlns:a16="http://schemas.microsoft.com/office/drawing/2014/main" val="142044161"/>
                    </a:ext>
                  </a:extLst>
                </a:gridCol>
              </a:tblGrid>
              <a:tr h="152401">
                <a:tc>
                  <a:txBody>
                    <a:bodyPr/>
                    <a:lstStyle/>
                    <a:p>
                      <a:r>
                        <a:rPr lang="en-GB" dirty="0"/>
                        <a:t>Area</a:t>
                      </a:r>
                    </a:p>
                  </a:txBody>
                  <a:tcPr>
                    <a:solidFill>
                      <a:schemeClr val="tx2"/>
                    </a:solidFill>
                  </a:tcPr>
                </a:tc>
                <a:tc>
                  <a:txBody>
                    <a:bodyPr/>
                    <a:lstStyle/>
                    <a:p>
                      <a:r>
                        <a:rPr lang="en-GB" dirty="0"/>
                        <a:t>Score         9</a:t>
                      </a:r>
                    </a:p>
                  </a:txBody>
                  <a:tcPr>
                    <a:solidFill>
                      <a:schemeClr val="tx2"/>
                    </a:solidFill>
                  </a:tcPr>
                </a:tc>
                <a:extLst>
                  <a:ext uri="{0D108BD9-81ED-4DB2-BD59-A6C34878D82A}">
                    <a16:rowId xmlns:a16="http://schemas.microsoft.com/office/drawing/2014/main" val="758526078"/>
                  </a:ext>
                </a:extLst>
              </a:tr>
              <a:tr h="370840">
                <a:tc>
                  <a:txBody>
                    <a:bodyPr/>
                    <a:lstStyle/>
                    <a:p>
                      <a:r>
                        <a:rPr lang="en-GB" dirty="0"/>
                        <a:t>Fighting fraud</a:t>
                      </a:r>
                    </a:p>
                  </a:txBody>
                  <a:tcPr/>
                </a:tc>
                <a:tc>
                  <a:txBody>
                    <a:bodyPr/>
                    <a:lstStyle/>
                    <a:p>
                      <a:pPr algn="ctr"/>
                      <a:r>
                        <a:rPr lang="en-GB" dirty="0"/>
                        <a:t>1</a:t>
                      </a:r>
                    </a:p>
                  </a:txBody>
                  <a:tcPr>
                    <a:solidFill>
                      <a:srgbClr val="FFFF00"/>
                    </a:solidFill>
                  </a:tcPr>
                </a:tc>
                <a:extLst>
                  <a:ext uri="{0D108BD9-81ED-4DB2-BD59-A6C34878D82A}">
                    <a16:rowId xmlns:a16="http://schemas.microsoft.com/office/drawing/2014/main" val="2907321612"/>
                  </a:ext>
                </a:extLst>
              </a:tr>
              <a:tr h="370840">
                <a:tc>
                  <a:txBody>
                    <a:bodyPr/>
                    <a:lstStyle/>
                    <a:p>
                      <a:r>
                        <a:rPr lang="en-GB" dirty="0"/>
                        <a:t>Reporting efficiency</a:t>
                      </a:r>
                    </a:p>
                  </a:txBody>
                  <a:tcPr/>
                </a:tc>
                <a:tc>
                  <a:txBody>
                    <a:bodyPr/>
                    <a:lstStyle/>
                    <a:p>
                      <a:pPr algn="ctr"/>
                      <a:r>
                        <a:rPr lang="en-GB" dirty="0"/>
                        <a:t>0</a:t>
                      </a:r>
                    </a:p>
                  </a:txBody>
                  <a:tcPr>
                    <a:solidFill>
                      <a:srgbClr val="FF0000"/>
                    </a:solidFill>
                  </a:tcPr>
                </a:tc>
                <a:extLst>
                  <a:ext uri="{0D108BD9-81ED-4DB2-BD59-A6C34878D82A}">
                    <a16:rowId xmlns:a16="http://schemas.microsoft.com/office/drawing/2014/main" val="57008465"/>
                  </a:ext>
                </a:extLst>
              </a:tr>
              <a:tr h="370840">
                <a:tc>
                  <a:txBody>
                    <a:bodyPr/>
                    <a:lstStyle/>
                    <a:p>
                      <a:r>
                        <a:rPr lang="en-GB" dirty="0"/>
                        <a:t>Governance</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707557729"/>
                  </a:ext>
                </a:extLst>
              </a:tr>
              <a:tr h="370840">
                <a:tc>
                  <a:txBody>
                    <a:bodyPr/>
                    <a:lstStyle/>
                    <a:p>
                      <a:r>
                        <a:rPr lang="en-GB" dirty="0"/>
                        <a:t>External users</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2200842841"/>
                  </a:ext>
                </a:extLst>
              </a:tr>
            </a:tbl>
          </a:graphicData>
        </a:graphic>
      </p:graphicFrame>
      <p:sp>
        <p:nvSpPr>
          <p:cNvPr id="13" name="Rectangle: Rounded Corners 12">
            <a:extLst>
              <a:ext uri="{FF2B5EF4-FFF2-40B4-BE49-F238E27FC236}">
                <a16:creationId xmlns:a16="http://schemas.microsoft.com/office/drawing/2014/main" id="{8943A187-F473-4411-BDBE-1C27B69E78EE}"/>
              </a:ext>
            </a:extLst>
          </p:cNvPr>
          <p:cNvSpPr/>
          <p:nvPr/>
        </p:nvSpPr>
        <p:spPr>
          <a:xfrm>
            <a:off x="4600136" y="1243762"/>
            <a:ext cx="4370362" cy="31684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Fraud (double funding)</a:t>
            </a:r>
          </a:p>
          <a:p>
            <a:pPr marL="285750" indent="-285750">
              <a:buFont typeface="Arial" panose="020B0604020202020204" pitchFamily="34" charset="0"/>
              <a:buChar char="•"/>
            </a:pPr>
            <a:r>
              <a:rPr lang="en-GB" sz="1600" dirty="0">
                <a:solidFill>
                  <a:sysClr val="windowText" lastClr="000000"/>
                </a:solidFill>
              </a:rPr>
              <a:t>Donor reports not readily reconcilable to year-end accounts</a:t>
            </a:r>
          </a:p>
          <a:p>
            <a:endParaRPr lang="en-GB" sz="1600" dirty="0">
              <a:solidFill>
                <a:sysClr val="windowText" lastClr="000000"/>
              </a:solidFill>
            </a:endParaRPr>
          </a:p>
          <a:p>
            <a:r>
              <a:rPr lang="en-GB" sz="1600" b="1" dirty="0">
                <a:solidFill>
                  <a:sysClr val="windowText" lastClr="000000"/>
                </a:solidFill>
              </a:rPr>
              <a:t>Efficiency</a:t>
            </a:r>
          </a:p>
          <a:p>
            <a:pPr marL="285750" indent="-285750">
              <a:buFont typeface="Arial" panose="020B0604020202020204" pitchFamily="34" charset="0"/>
              <a:buChar char="•"/>
            </a:pPr>
            <a:r>
              <a:rPr lang="en-GB" sz="1600" dirty="0">
                <a:solidFill>
                  <a:sysClr val="windowText" lastClr="000000"/>
                </a:solidFill>
              </a:rPr>
              <a:t>Considerable effort needed for donor reports (which may be even monthly).</a:t>
            </a:r>
          </a:p>
        </p:txBody>
      </p:sp>
      <p:sp>
        <p:nvSpPr>
          <p:cNvPr id="14" name="Rectangle: Rounded Corners 13">
            <a:extLst>
              <a:ext uri="{FF2B5EF4-FFF2-40B4-BE49-F238E27FC236}">
                <a16:creationId xmlns:a16="http://schemas.microsoft.com/office/drawing/2014/main" id="{995CB57B-EAD1-44BE-A167-AB952BAE8AB1}"/>
              </a:ext>
            </a:extLst>
          </p:cNvPr>
          <p:cNvSpPr/>
          <p:nvPr/>
        </p:nvSpPr>
        <p:spPr>
          <a:xfrm>
            <a:off x="384517" y="3123028"/>
            <a:ext cx="3877994" cy="2765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Governance</a:t>
            </a:r>
          </a:p>
          <a:p>
            <a:pPr marL="285750" indent="-285750">
              <a:buFont typeface="Arial" panose="020B0604020202020204" pitchFamily="34" charset="0"/>
              <a:buChar char="•"/>
            </a:pPr>
            <a:r>
              <a:rPr lang="en-GB" sz="1600" dirty="0">
                <a:solidFill>
                  <a:sysClr val="windowText" lastClr="000000"/>
                </a:solidFill>
              </a:rPr>
              <a:t>Year-end accounts are on the same basis as received during the year.  The board has information about assets and liabilities</a:t>
            </a:r>
          </a:p>
          <a:p>
            <a:endParaRPr lang="en-GB" sz="1600" dirty="0">
              <a:solidFill>
                <a:sysClr val="windowText" lastClr="000000"/>
              </a:solidFill>
            </a:endParaRPr>
          </a:p>
          <a:p>
            <a:r>
              <a:rPr lang="en-GB" sz="1600" b="1" dirty="0">
                <a:solidFill>
                  <a:sysClr val="windowText" lastClr="000000"/>
                </a:solidFill>
              </a:rPr>
              <a:t>External users</a:t>
            </a:r>
          </a:p>
          <a:p>
            <a:pPr marL="285750" indent="-285750">
              <a:buFont typeface="Arial" panose="020B0604020202020204" pitchFamily="34" charset="0"/>
              <a:buChar char="•"/>
            </a:pPr>
            <a:r>
              <a:rPr lang="en-GB" sz="1600" dirty="0">
                <a:solidFill>
                  <a:sysClr val="windowText" lastClr="000000"/>
                </a:solidFill>
              </a:rPr>
              <a:t>Accrual-based information most useful for a range of users.</a:t>
            </a:r>
          </a:p>
        </p:txBody>
      </p:sp>
    </p:spTree>
    <p:extLst>
      <p:ext uri="{BB962C8B-B14F-4D97-AF65-F5344CB8AC3E}">
        <p14:creationId xmlns:p14="http://schemas.microsoft.com/office/powerpoint/2010/main" val="9691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5.5 Scenario 5</a:t>
            </a:r>
          </a:p>
        </p:txBody>
      </p:sp>
      <p:graphicFrame>
        <p:nvGraphicFramePr>
          <p:cNvPr id="7" name="Table 7">
            <a:extLst>
              <a:ext uri="{FF2B5EF4-FFF2-40B4-BE49-F238E27FC236}">
                <a16:creationId xmlns:a16="http://schemas.microsoft.com/office/drawing/2014/main" id="{7BD75BEC-A7DA-49F1-995F-862D87F83DF3}"/>
              </a:ext>
            </a:extLst>
          </p:cNvPr>
          <p:cNvGraphicFramePr>
            <a:graphicFrameLocks noGrp="1"/>
          </p:cNvGraphicFramePr>
          <p:nvPr>
            <p:extLst>
              <p:ext uri="{D42A27DB-BD31-4B8C-83A1-F6EECF244321}">
                <p14:modId xmlns:p14="http://schemas.microsoft.com/office/powerpoint/2010/main" val="1684294111"/>
              </p:ext>
            </p:extLst>
          </p:nvPr>
        </p:nvGraphicFramePr>
        <p:xfrm>
          <a:off x="173501" y="1375898"/>
          <a:ext cx="4426635" cy="1483360"/>
        </p:xfrm>
        <a:graphic>
          <a:graphicData uri="http://schemas.openxmlformats.org/drawingml/2006/table">
            <a:tbl>
              <a:tblPr firstRow="1" bandRow="1">
                <a:tableStyleId>{5C22544A-7EE6-4342-B048-85BDC9FD1C3A}</a:tableStyleId>
              </a:tblPr>
              <a:tblGrid>
                <a:gridCol w="2935894">
                  <a:extLst>
                    <a:ext uri="{9D8B030D-6E8A-4147-A177-3AD203B41FA5}">
                      <a16:colId xmlns:a16="http://schemas.microsoft.com/office/drawing/2014/main" val="3337574596"/>
                    </a:ext>
                  </a:extLst>
                </a:gridCol>
                <a:gridCol w="1490741">
                  <a:extLst>
                    <a:ext uri="{9D8B030D-6E8A-4147-A177-3AD203B41FA5}">
                      <a16:colId xmlns:a16="http://schemas.microsoft.com/office/drawing/2014/main" val="1618859390"/>
                    </a:ext>
                  </a:extLst>
                </a:gridCol>
              </a:tblGrid>
              <a:tr h="370840">
                <a:tc>
                  <a:txBody>
                    <a:bodyPr/>
                    <a:lstStyle/>
                    <a:p>
                      <a:r>
                        <a:rPr lang="en-GB" dirty="0"/>
                        <a:t>Report and frequency</a:t>
                      </a:r>
                    </a:p>
                  </a:txBody>
                  <a:tcPr>
                    <a:solidFill>
                      <a:schemeClr val="tx2"/>
                    </a:solidFill>
                  </a:tcPr>
                </a:tc>
                <a:tc>
                  <a:txBody>
                    <a:bodyPr/>
                    <a:lstStyle/>
                    <a:p>
                      <a:r>
                        <a:rPr lang="en-GB" dirty="0"/>
                        <a:t>Basis</a:t>
                      </a:r>
                    </a:p>
                  </a:txBody>
                  <a:tcPr>
                    <a:solidFill>
                      <a:schemeClr val="tx2"/>
                    </a:solidFill>
                  </a:tcPr>
                </a:tc>
                <a:extLst>
                  <a:ext uri="{0D108BD9-81ED-4DB2-BD59-A6C34878D82A}">
                    <a16:rowId xmlns:a16="http://schemas.microsoft.com/office/drawing/2014/main" val="676536336"/>
                  </a:ext>
                </a:extLst>
              </a:tr>
              <a:tr h="370840">
                <a:tc>
                  <a:txBody>
                    <a:bodyPr/>
                    <a:lstStyle/>
                    <a:p>
                      <a:r>
                        <a:rPr lang="en-GB" dirty="0"/>
                        <a:t>Internal reports (monthly)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2277506314"/>
                  </a:ext>
                </a:extLst>
              </a:tr>
              <a:tr h="370840">
                <a:tc>
                  <a:txBody>
                    <a:bodyPr/>
                    <a:lstStyle/>
                    <a:p>
                      <a:r>
                        <a:rPr lang="en-GB" dirty="0"/>
                        <a:t>Donor reports (quarterly)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3413352891"/>
                  </a:ext>
                </a:extLst>
              </a:tr>
              <a:tr h="370840">
                <a:tc>
                  <a:txBody>
                    <a:bodyPr/>
                    <a:lstStyle/>
                    <a:p>
                      <a:r>
                        <a:rPr lang="en-GB" dirty="0"/>
                        <a:t>Audited accounts (annually)</a:t>
                      </a:r>
                    </a:p>
                  </a:txBody>
                  <a:tcPr/>
                </a:tc>
                <a:tc>
                  <a:txBody>
                    <a:bodyPr/>
                    <a:lstStyle/>
                    <a:p>
                      <a:r>
                        <a:rPr lang="en-GB" dirty="0"/>
                        <a:t>Accrual basis</a:t>
                      </a:r>
                    </a:p>
                  </a:txBody>
                  <a:tcPr>
                    <a:solidFill>
                      <a:srgbClr val="F99D33"/>
                    </a:solidFill>
                  </a:tcPr>
                </a:tc>
                <a:extLst>
                  <a:ext uri="{0D108BD9-81ED-4DB2-BD59-A6C34878D82A}">
                    <a16:rowId xmlns:a16="http://schemas.microsoft.com/office/drawing/2014/main" val="3167868337"/>
                  </a:ext>
                </a:extLst>
              </a:tr>
            </a:tbl>
          </a:graphicData>
        </a:graphic>
      </p:graphicFrame>
      <p:graphicFrame>
        <p:nvGraphicFramePr>
          <p:cNvPr id="11" name="Table 11">
            <a:extLst>
              <a:ext uri="{FF2B5EF4-FFF2-40B4-BE49-F238E27FC236}">
                <a16:creationId xmlns:a16="http://schemas.microsoft.com/office/drawing/2014/main" id="{F5FB513A-AD83-4F24-86FD-70E8FD1F6C9C}"/>
              </a:ext>
            </a:extLst>
          </p:cNvPr>
          <p:cNvGraphicFramePr>
            <a:graphicFrameLocks noGrp="1"/>
          </p:cNvGraphicFramePr>
          <p:nvPr>
            <p:extLst>
              <p:ext uri="{D42A27DB-BD31-4B8C-83A1-F6EECF244321}">
                <p14:modId xmlns:p14="http://schemas.microsoft.com/office/powerpoint/2010/main" val="140117914"/>
              </p:ext>
            </p:extLst>
          </p:nvPr>
        </p:nvGraphicFramePr>
        <p:xfrm>
          <a:off x="4600136" y="4442265"/>
          <a:ext cx="4426633" cy="1849120"/>
        </p:xfrm>
        <a:graphic>
          <a:graphicData uri="http://schemas.openxmlformats.org/drawingml/2006/table">
            <a:tbl>
              <a:tblPr firstRow="1" bandRow="1">
                <a:tableStyleId>{5C22544A-7EE6-4342-B048-85BDC9FD1C3A}</a:tableStyleId>
              </a:tblPr>
              <a:tblGrid>
                <a:gridCol w="2940147">
                  <a:extLst>
                    <a:ext uri="{9D8B030D-6E8A-4147-A177-3AD203B41FA5}">
                      <a16:colId xmlns:a16="http://schemas.microsoft.com/office/drawing/2014/main" val="2492714064"/>
                    </a:ext>
                  </a:extLst>
                </a:gridCol>
                <a:gridCol w="1486486">
                  <a:extLst>
                    <a:ext uri="{9D8B030D-6E8A-4147-A177-3AD203B41FA5}">
                      <a16:colId xmlns:a16="http://schemas.microsoft.com/office/drawing/2014/main" val="142044161"/>
                    </a:ext>
                  </a:extLst>
                </a:gridCol>
              </a:tblGrid>
              <a:tr h="152401">
                <a:tc>
                  <a:txBody>
                    <a:bodyPr/>
                    <a:lstStyle/>
                    <a:p>
                      <a:r>
                        <a:rPr lang="en-GB" dirty="0"/>
                        <a:t>Area</a:t>
                      </a:r>
                    </a:p>
                  </a:txBody>
                  <a:tcPr>
                    <a:solidFill>
                      <a:schemeClr val="tx2"/>
                    </a:solidFill>
                  </a:tcPr>
                </a:tc>
                <a:tc>
                  <a:txBody>
                    <a:bodyPr/>
                    <a:lstStyle/>
                    <a:p>
                      <a:r>
                        <a:rPr lang="en-GB" dirty="0"/>
                        <a:t>Score         15</a:t>
                      </a:r>
                    </a:p>
                  </a:txBody>
                  <a:tcPr>
                    <a:solidFill>
                      <a:schemeClr val="tx2"/>
                    </a:solidFill>
                  </a:tcPr>
                </a:tc>
                <a:extLst>
                  <a:ext uri="{0D108BD9-81ED-4DB2-BD59-A6C34878D82A}">
                    <a16:rowId xmlns:a16="http://schemas.microsoft.com/office/drawing/2014/main" val="758526078"/>
                  </a:ext>
                </a:extLst>
              </a:tr>
              <a:tr h="370840">
                <a:tc>
                  <a:txBody>
                    <a:bodyPr/>
                    <a:lstStyle/>
                    <a:p>
                      <a:r>
                        <a:rPr lang="en-GB" dirty="0"/>
                        <a:t>Fighting fraud</a:t>
                      </a:r>
                    </a:p>
                  </a:txBody>
                  <a:tcPr/>
                </a:tc>
                <a:tc>
                  <a:txBody>
                    <a:bodyPr/>
                    <a:lstStyle/>
                    <a:p>
                      <a:pPr algn="ctr"/>
                      <a:r>
                        <a:rPr lang="en-GB" dirty="0"/>
                        <a:t>3</a:t>
                      </a:r>
                    </a:p>
                  </a:txBody>
                  <a:tcPr>
                    <a:solidFill>
                      <a:srgbClr val="FFFF00"/>
                    </a:solidFill>
                  </a:tcPr>
                </a:tc>
                <a:extLst>
                  <a:ext uri="{0D108BD9-81ED-4DB2-BD59-A6C34878D82A}">
                    <a16:rowId xmlns:a16="http://schemas.microsoft.com/office/drawing/2014/main" val="2907321612"/>
                  </a:ext>
                </a:extLst>
              </a:tr>
              <a:tr h="370840">
                <a:tc>
                  <a:txBody>
                    <a:bodyPr/>
                    <a:lstStyle/>
                    <a:p>
                      <a:r>
                        <a:rPr lang="en-GB" dirty="0"/>
                        <a:t>Reporting efficiency</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57008465"/>
                  </a:ext>
                </a:extLst>
              </a:tr>
              <a:tr h="370840">
                <a:tc>
                  <a:txBody>
                    <a:bodyPr/>
                    <a:lstStyle/>
                    <a:p>
                      <a:r>
                        <a:rPr lang="en-GB" dirty="0"/>
                        <a:t>Governance</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707557729"/>
                  </a:ext>
                </a:extLst>
              </a:tr>
              <a:tr h="370840">
                <a:tc>
                  <a:txBody>
                    <a:bodyPr/>
                    <a:lstStyle/>
                    <a:p>
                      <a:r>
                        <a:rPr lang="en-GB" dirty="0"/>
                        <a:t>External users</a:t>
                      </a:r>
                    </a:p>
                  </a:txBody>
                  <a:tcPr/>
                </a:tc>
                <a:tc>
                  <a:txBody>
                    <a:bodyPr/>
                    <a:lstStyle/>
                    <a:p>
                      <a:pPr algn="ctr"/>
                      <a:r>
                        <a:rPr lang="en-GB" dirty="0"/>
                        <a:t>4</a:t>
                      </a:r>
                    </a:p>
                  </a:txBody>
                  <a:tcPr>
                    <a:solidFill>
                      <a:srgbClr val="00B050"/>
                    </a:solidFill>
                  </a:tcPr>
                </a:tc>
                <a:extLst>
                  <a:ext uri="{0D108BD9-81ED-4DB2-BD59-A6C34878D82A}">
                    <a16:rowId xmlns:a16="http://schemas.microsoft.com/office/drawing/2014/main" val="2200842841"/>
                  </a:ext>
                </a:extLst>
              </a:tr>
            </a:tbl>
          </a:graphicData>
        </a:graphic>
      </p:graphicFrame>
      <p:sp>
        <p:nvSpPr>
          <p:cNvPr id="13" name="Rectangle: Rounded Corners 12">
            <a:extLst>
              <a:ext uri="{FF2B5EF4-FFF2-40B4-BE49-F238E27FC236}">
                <a16:creationId xmlns:a16="http://schemas.microsoft.com/office/drawing/2014/main" id="{8943A187-F473-4411-BDBE-1C27B69E78EE}"/>
              </a:ext>
            </a:extLst>
          </p:cNvPr>
          <p:cNvSpPr/>
          <p:nvPr/>
        </p:nvSpPr>
        <p:spPr>
          <a:xfrm>
            <a:off x="4600136" y="1243762"/>
            <a:ext cx="4370362" cy="31684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Fraud (double-funding)</a:t>
            </a:r>
          </a:p>
          <a:p>
            <a:pPr marL="285750" indent="-285750">
              <a:buFont typeface="Arial" panose="020B0604020202020204" pitchFamily="34" charset="0"/>
              <a:buChar char="•"/>
            </a:pPr>
            <a:r>
              <a:rPr lang="en-GB" sz="1600" dirty="0">
                <a:solidFill>
                  <a:sysClr val="windowText" lastClr="000000"/>
                </a:solidFill>
              </a:rPr>
              <a:t>Donor reports reconcilable to year-end accounts</a:t>
            </a:r>
          </a:p>
          <a:p>
            <a:endParaRPr lang="en-GB" sz="1600" dirty="0">
              <a:solidFill>
                <a:sysClr val="windowText" lastClr="000000"/>
              </a:solidFill>
            </a:endParaRPr>
          </a:p>
          <a:p>
            <a:r>
              <a:rPr lang="en-GB" sz="1600" b="1" dirty="0">
                <a:solidFill>
                  <a:sysClr val="windowText" lastClr="000000"/>
                </a:solidFill>
              </a:rPr>
              <a:t>Efficiency</a:t>
            </a:r>
          </a:p>
          <a:p>
            <a:pPr marL="285750" indent="-285750">
              <a:buFont typeface="Arial" panose="020B0604020202020204" pitchFamily="34" charset="0"/>
              <a:buChar char="•"/>
            </a:pPr>
            <a:r>
              <a:rPr lang="en-GB" sz="1600" dirty="0">
                <a:solidFill>
                  <a:sysClr val="windowText" lastClr="000000"/>
                </a:solidFill>
              </a:rPr>
              <a:t>All three types of report are on the same basis, easy to monitor budgets</a:t>
            </a:r>
          </a:p>
        </p:txBody>
      </p:sp>
      <p:sp>
        <p:nvSpPr>
          <p:cNvPr id="14" name="Rectangle: Rounded Corners 13">
            <a:extLst>
              <a:ext uri="{FF2B5EF4-FFF2-40B4-BE49-F238E27FC236}">
                <a16:creationId xmlns:a16="http://schemas.microsoft.com/office/drawing/2014/main" id="{995CB57B-EAD1-44BE-A167-AB952BAE8AB1}"/>
              </a:ext>
            </a:extLst>
          </p:cNvPr>
          <p:cNvSpPr/>
          <p:nvPr/>
        </p:nvSpPr>
        <p:spPr>
          <a:xfrm>
            <a:off x="384517" y="3123028"/>
            <a:ext cx="3877994" cy="2765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Governance</a:t>
            </a:r>
          </a:p>
          <a:p>
            <a:pPr marL="285750" indent="-285750">
              <a:buFont typeface="Arial" panose="020B0604020202020204" pitchFamily="34" charset="0"/>
              <a:buChar char="•"/>
            </a:pPr>
            <a:r>
              <a:rPr lang="en-GB" sz="1600" dirty="0">
                <a:solidFill>
                  <a:sysClr val="windowText" lastClr="000000"/>
                </a:solidFill>
              </a:rPr>
              <a:t>Year-end accounts are on the same basis as received during the year.  The board has information about assets and liabilities</a:t>
            </a:r>
          </a:p>
          <a:p>
            <a:endParaRPr lang="en-GB" sz="1600" dirty="0">
              <a:solidFill>
                <a:sysClr val="windowText" lastClr="000000"/>
              </a:solidFill>
            </a:endParaRPr>
          </a:p>
          <a:p>
            <a:r>
              <a:rPr lang="en-GB" sz="1600" b="1" dirty="0">
                <a:solidFill>
                  <a:sysClr val="windowText" lastClr="000000"/>
                </a:solidFill>
              </a:rPr>
              <a:t>External users</a:t>
            </a:r>
          </a:p>
          <a:p>
            <a:pPr marL="285750" indent="-285750">
              <a:buFont typeface="Arial" panose="020B0604020202020204" pitchFamily="34" charset="0"/>
              <a:buChar char="•"/>
            </a:pPr>
            <a:r>
              <a:rPr lang="en-GB" sz="1600" dirty="0">
                <a:solidFill>
                  <a:sysClr val="windowText" lastClr="000000"/>
                </a:solidFill>
              </a:rPr>
              <a:t>Accrual-based information most useful for a range of users.</a:t>
            </a:r>
          </a:p>
        </p:txBody>
      </p:sp>
    </p:spTree>
    <p:extLst>
      <p:ext uri="{BB962C8B-B14F-4D97-AF65-F5344CB8AC3E}">
        <p14:creationId xmlns:p14="http://schemas.microsoft.com/office/powerpoint/2010/main" val="35312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5.5 Scenario summary</a:t>
            </a:r>
          </a:p>
        </p:txBody>
      </p:sp>
      <p:graphicFrame>
        <p:nvGraphicFramePr>
          <p:cNvPr id="7" name="Table 7">
            <a:extLst>
              <a:ext uri="{FF2B5EF4-FFF2-40B4-BE49-F238E27FC236}">
                <a16:creationId xmlns:a16="http://schemas.microsoft.com/office/drawing/2014/main" id="{7BD75BEC-A7DA-49F1-995F-862D87F83DF3}"/>
              </a:ext>
            </a:extLst>
          </p:cNvPr>
          <p:cNvGraphicFramePr>
            <a:graphicFrameLocks noGrp="1"/>
          </p:cNvGraphicFramePr>
          <p:nvPr>
            <p:extLst>
              <p:ext uri="{D42A27DB-BD31-4B8C-83A1-F6EECF244321}">
                <p14:modId xmlns:p14="http://schemas.microsoft.com/office/powerpoint/2010/main" val="3282223889"/>
              </p:ext>
            </p:extLst>
          </p:nvPr>
        </p:nvGraphicFramePr>
        <p:xfrm>
          <a:off x="173500" y="1375898"/>
          <a:ext cx="8759486" cy="1854200"/>
        </p:xfrm>
        <a:graphic>
          <a:graphicData uri="http://schemas.openxmlformats.org/drawingml/2006/table">
            <a:tbl>
              <a:tblPr firstRow="1" bandRow="1">
                <a:tableStyleId>{5C22544A-7EE6-4342-B048-85BDC9FD1C3A}</a:tableStyleId>
              </a:tblPr>
              <a:tblGrid>
                <a:gridCol w="3574046">
                  <a:extLst>
                    <a:ext uri="{9D8B030D-6E8A-4147-A177-3AD203B41FA5}">
                      <a16:colId xmlns:a16="http://schemas.microsoft.com/office/drawing/2014/main" val="3337574596"/>
                    </a:ext>
                  </a:extLst>
                </a:gridCol>
                <a:gridCol w="1037088">
                  <a:extLst>
                    <a:ext uri="{9D8B030D-6E8A-4147-A177-3AD203B41FA5}">
                      <a16:colId xmlns:a16="http://schemas.microsoft.com/office/drawing/2014/main" val="1618859390"/>
                    </a:ext>
                  </a:extLst>
                </a:gridCol>
                <a:gridCol w="1037088">
                  <a:extLst>
                    <a:ext uri="{9D8B030D-6E8A-4147-A177-3AD203B41FA5}">
                      <a16:colId xmlns:a16="http://schemas.microsoft.com/office/drawing/2014/main" val="966485346"/>
                    </a:ext>
                  </a:extLst>
                </a:gridCol>
                <a:gridCol w="1037088">
                  <a:extLst>
                    <a:ext uri="{9D8B030D-6E8A-4147-A177-3AD203B41FA5}">
                      <a16:colId xmlns:a16="http://schemas.microsoft.com/office/drawing/2014/main" val="3895245192"/>
                    </a:ext>
                  </a:extLst>
                </a:gridCol>
                <a:gridCol w="1037088">
                  <a:extLst>
                    <a:ext uri="{9D8B030D-6E8A-4147-A177-3AD203B41FA5}">
                      <a16:colId xmlns:a16="http://schemas.microsoft.com/office/drawing/2014/main" val="601804685"/>
                    </a:ext>
                  </a:extLst>
                </a:gridCol>
                <a:gridCol w="1037088">
                  <a:extLst>
                    <a:ext uri="{9D8B030D-6E8A-4147-A177-3AD203B41FA5}">
                      <a16:colId xmlns:a16="http://schemas.microsoft.com/office/drawing/2014/main" val="3816686993"/>
                    </a:ext>
                  </a:extLst>
                </a:gridCol>
              </a:tblGrid>
              <a:tr h="370840">
                <a:tc>
                  <a:txBody>
                    <a:bodyPr/>
                    <a:lstStyle/>
                    <a:p>
                      <a:r>
                        <a:rPr lang="en-GB" dirty="0"/>
                        <a:t>Report and frequency</a:t>
                      </a:r>
                    </a:p>
                  </a:txBody>
                  <a:tcPr>
                    <a:solidFill>
                      <a:schemeClr val="tx2"/>
                    </a:solidFill>
                  </a:tcPr>
                </a:tc>
                <a:tc>
                  <a:txBody>
                    <a:bodyPr/>
                    <a:lstStyle/>
                    <a:p>
                      <a:pPr algn="ctr"/>
                      <a:r>
                        <a:rPr lang="en-GB" dirty="0"/>
                        <a:t>1</a:t>
                      </a:r>
                    </a:p>
                  </a:txBody>
                  <a:tcPr>
                    <a:solidFill>
                      <a:schemeClr val="tx2"/>
                    </a:solidFill>
                  </a:tcPr>
                </a:tc>
                <a:tc>
                  <a:txBody>
                    <a:bodyPr/>
                    <a:lstStyle/>
                    <a:p>
                      <a:pPr algn="ctr"/>
                      <a:r>
                        <a:rPr lang="en-GB" dirty="0"/>
                        <a:t>2</a:t>
                      </a:r>
                    </a:p>
                  </a:txBody>
                  <a:tcPr>
                    <a:solidFill>
                      <a:schemeClr val="tx2"/>
                    </a:solidFill>
                  </a:tcPr>
                </a:tc>
                <a:tc>
                  <a:txBody>
                    <a:bodyPr/>
                    <a:lstStyle/>
                    <a:p>
                      <a:pPr algn="ctr"/>
                      <a:r>
                        <a:rPr lang="en-GB" dirty="0"/>
                        <a:t>3</a:t>
                      </a:r>
                    </a:p>
                  </a:txBody>
                  <a:tcPr>
                    <a:solidFill>
                      <a:schemeClr val="tx2"/>
                    </a:solidFill>
                  </a:tcPr>
                </a:tc>
                <a:tc>
                  <a:txBody>
                    <a:bodyPr/>
                    <a:lstStyle/>
                    <a:p>
                      <a:pPr algn="ctr"/>
                      <a:r>
                        <a:rPr lang="en-GB" dirty="0"/>
                        <a:t>4</a:t>
                      </a:r>
                    </a:p>
                  </a:txBody>
                  <a:tcPr>
                    <a:solidFill>
                      <a:schemeClr val="tx2"/>
                    </a:solidFill>
                  </a:tcPr>
                </a:tc>
                <a:tc>
                  <a:txBody>
                    <a:bodyPr/>
                    <a:lstStyle/>
                    <a:p>
                      <a:pPr algn="ctr"/>
                      <a:r>
                        <a:rPr lang="en-GB" dirty="0"/>
                        <a:t>5</a:t>
                      </a:r>
                    </a:p>
                  </a:txBody>
                  <a:tcPr>
                    <a:solidFill>
                      <a:schemeClr val="tx2"/>
                    </a:solidFill>
                  </a:tcPr>
                </a:tc>
                <a:extLst>
                  <a:ext uri="{0D108BD9-81ED-4DB2-BD59-A6C34878D82A}">
                    <a16:rowId xmlns:a16="http://schemas.microsoft.com/office/drawing/2014/main" val="676536336"/>
                  </a:ext>
                </a:extLst>
              </a:tr>
              <a:tr h="370840">
                <a:tc>
                  <a:txBody>
                    <a:bodyPr/>
                    <a:lstStyle/>
                    <a:p>
                      <a:r>
                        <a:rPr lang="en-GB" dirty="0"/>
                        <a:t>Internal reports (monthly)</a:t>
                      </a:r>
                    </a:p>
                  </a:txBody>
                  <a:tcPr/>
                </a:tc>
                <a:tc>
                  <a:txBody>
                    <a:bodyPr/>
                    <a:lstStyle/>
                    <a:p>
                      <a:pPr algn="ctr"/>
                      <a:r>
                        <a:rPr lang="en-GB" dirty="0"/>
                        <a:t>Cash</a:t>
                      </a:r>
                    </a:p>
                  </a:txBody>
                  <a:tcPr>
                    <a:solidFill>
                      <a:srgbClr val="5F94CE"/>
                    </a:solidFill>
                  </a:tcPr>
                </a:tc>
                <a:tc>
                  <a:txBody>
                    <a:bodyPr/>
                    <a:lstStyle/>
                    <a:p>
                      <a:pPr algn="ctr"/>
                      <a:r>
                        <a:rPr lang="en-GB" dirty="0"/>
                        <a:t>Cash</a:t>
                      </a:r>
                    </a:p>
                  </a:txBody>
                  <a:tcPr>
                    <a:solidFill>
                      <a:srgbClr val="5F94CE"/>
                    </a:solidFill>
                  </a:tcPr>
                </a:tc>
                <a:tc>
                  <a:txBody>
                    <a:bodyPr/>
                    <a:lstStyle/>
                    <a:p>
                      <a:pPr algn="ctr"/>
                      <a:r>
                        <a:rPr lang="en-GB" dirty="0"/>
                        <a:t>Modified</a:t>
                      </a:r>
                    </a:p>
                  </a:txBody>
                  <a:tcPr>
                    <a:gradFill flip="none" rotWithShape="1">
                      <a:gsLst>
                        <a:gs pos="0">
                          <a:srgbClr val="5F94CE"/>
                        </a:gs>
                        <a:gs pos="50000">
                          <a:srgbClr val="D29981">
                            <a:shade val="67500"/>
                            <a:satMod val="115000"/>
                          </a:srgbClr>
                        </a:gs>
                        <a:gs pos="100000">
                          <a:srgbClr val="F99D33"/>
                        </a:gs>
                      </a:gsLst>
                      <a:lin ang="0" scaled="1"/>
                      <a:tileRect/>
                    </a:gradFill>
                  </a:tcPr>
                </a:tc>
                <a:tc>
                  <a:txBody>
                    <a:bodyPr/>
                    <a:lstStyle/>
                    <a:p>
                      <a:pPr algn="ctr"/>
                      <a:r>
                        <a:rPr lang="en-GB" dirty="0"/>
                        <a:t>Accrual</a:t>
                      </a:r>
                    </a:p>
                  </a:txBody>
                  <a:tcPr>
                    <a:solidFill>
                      <a:srgbClr val="F99D33"/>
                    </a:solidFill>
                  </a:tcPr>
                </a:tc>
                <a:tc>
                  <a:txBody>
                    <a:bodyPr/>
                    <a:lstStyle/>
                    <a:p>
                      <a:pPr algn="ctr"/>
                      <a:r>
                        <a:rPr lang="en-GB" dirty="0"/>
                        <a:t>Accrual</a:t>
                      </a:r>
                    </a:p>
                  </a:txBody>
                  <a:tcPr>
                    <a:solidFill>
                      <a:srgbClr val="F99D33"/>
                    </a:solidFill>
                  </a:tcPr>
                </a:tc>
                <a:extLst>
                  <a:ext uri="{0D108BD9-81ED-4DB2-BD59-A6C34878D82A}">
                    <a16:rowId xmlns:a16="http://schemas.microsoft.com/office/drawing/2014/main" val="2277506314"/>
                  </a:ext>
                </a:extLst>
              </a:tr>
              <a:tr h="370840">
                <a:tc>
                  <a:txBody>
                    <a:bodyPr/>
                    <a:lstStyle/>
                    <a:p>
                      <a:r>
                        <a:rPr lang="en-GB" dirty="0"/>
                        <a:t>Donor reports (quarterly)</a:t>
                      </a:r>
                    </a:p>
                  </a:txBody>
                  <a:tcPr/>
                </a:tc>
                <a:tc>
                  <a:txBody>
                    <a:bodyPr/>
                    <a:lstStyle/>
                    <a:p>
                      <a:pPr algn="ctr"/>
                      <a:r>
                        <a:rPr lang="en-GB" dirty="0"/>
                        <a:t>Cash</a:t>
                      </a:r>
                    </a:p>
                  </a:txBody>
                  <a:tcPr>
                    <a:solidFill>
                      <a:srgbClr val="5F94CE"/>
                    </a:solidFill>
                  </a:tcPr>
                </a:tc>
                <a:tc>
                  <a:txBody>
                    <a:bodyPr/>
                    <a:lstStyle/>
                    <a:p>
                      <a:pPr algn="ctr"/>
                      <a:r>
                        <a:rPr lang="en-GB" dirty="0"/>
                        <a:t>Cash</a:t>
                      </a:r>
                    </a:p>
                  </a:txBody>
                  <a:tcPr>
                    <a:solidFill>
                      <a:srgbClr val="5F94CE"/>
                    </a:solidFill>
                  </a:tcPr>
                </a:tc>
                <a:tc>
                  <a:txBody>
                    <a:bodyPr/>
                    <a:lstStyle/>
                    <a:p>
                      <a:pPr algn="ctr"/>
                      <a:r>
                        <a:rPr lang="en-GB" dirty="0"/>
                        <a:t>Modified</a:t>
                      </a:r>
                    </a:p>
                  </a:txBody>
                  <a:tcPr>
                    <a:gradFill>
                      <a:gsLst>
                        <a:gs pos="0">
                          <a:srgbClr val="5F94CE"/>
                        </a:gs>
                        <a:gs pos="50000">
                          <a:srgbClr val="D29981">
                            <a:shade val="67500"/>
                            <a:satMod val="115000"/>
                          </a:srgbClr>
                        </a:gs>
                        <a:gs pos="100000">
                          <a:srgbClr val="F99D33"/>
                        </a:gs>
                      </a:gsLst>
                      <a:lin ang="0" scaled="1"/>
                    </a:gradFill>
                  </a:tcPr>
                </a:tc>
                <a:tc>
                  <a:txBody>
                    <a:bodyPr/>
                    <a:lstStyle/>
                    <a:p>
                      <a:pPr algn="ctr"/>
                      <a:r>
                        <a:rPr lang="en-GB" dirty="0"/>
                        <a:t>Modified</a:t>
                      </a:r>
                    </a:p>
                  </a:txBody>
                  <a:tcPr>
                    <a:gradFill>
                      <a:gsLst>
                        <a:gs pos="0">
                          <a:srgbClr val="5F94CE"/>
                        </a:gs>
                        <a:gs pos="50000">
                          <a:srgbClr val="D29981">
                            <a:shade val="67500"/>
                            <a:satMod val="115000"/>
                          </a:srgbClr>
                        </a:gs>
                        <a:gs pos="100000">
                          <a:srgbClr val="F99D33"/>
                        </a:gs>
                      </a:gsLst>
                      <a:lin ang="0" scaled="1"/>
                    </a:gradFill>
                  </a:tcPr>
                </a:tc>
                <a:tc>
                  <a:txBody>
                    <a:bodyPr/>
                    <a:lstStyle/>
                    <a:p>
                      <a:pPr algn="ctr"/>
                      <a:r>
                        <a:rPr lang="en-GB" dirty="0"/>
                        <a:t>Accrual</a:t>
                      </a:r>
                    </a:p>
                  </a:txBody>
                  <a:tcPr>
                    <a:solidFill>
                      <a:srgbClr val="F99D33"/>
                    </a:solidFill>
                  </a:tcPr>
                </a:tc>
                <a:extLst>
                  <a:ext uri="{0D108BD9-81ED-4DB2-BD59-A6C34878D82A}">
                    <a16:rowId xmlns:a16="http://schemas.microsoft.com/office/drawing/2014/main" val="3413352891"/>
                  </a:ext>
                </a:extLst>
              </a:tr>
              <a:tr h="370840">
                <a:tc>
                  <a:txBody>
                    <a:bodyPr/>
                    <a:lstStyle/>
                    <a:p>
                      <a:r>
                        <a:rPr lang="en-GB" dirty="0"/>
                        <a:t>Audited accounts (annually)</a:t>
                      </a:r>
                    </a:p>
                  </a:txBody>
                  <a:tcPr/>
                </a:tc>
                <a:tc>
                  <a:txBody>
                    <a:bodyPr/>
                    <a:lstStyle/>
                    <a:p>
                      <a:pPr algn="ctr"/>
                      <a:r>
                        <a:rPr lang="en-GB" dirty="0"/>
                        <a:t>Cash</a:t>
                      </a:r>
                    </a:p>
                  </a:txBody>
                  <a:tcPr>
                    <a:solidFill>
                      <a:srgbClr val="5F94CE"/>
                    </a:solidFill>
                  </a:tcPr>
                </a:tc>
                <a:tc>
                  <a:txBody>
                    <a:bodyPr/>
                    <a:lstStyle/>
                    <a:p>
                      <a:pPr algn="ctr"/>
                      <a:r>
                        <a:rPr lang="en-GB" dirty="0"/>
                        <a:t>Accrual</a:t>
                      </a:r>
                    </a:p>
                  </a:txBody>
                  <a:tcPr>
                    <a:solidFill>
                      <a:srgbClr val="F99D33"/>
                    </a:solidFill>
                  </a:tcPr>
                </a:tc>
                <a:tc>
                  <a:txBody>
                    <a:bodyPr/>
                    <a:lstStyle/>
                    <a:p>
                      <a:pPr algn="ctr"/>
                      <a:r>
                        <a:rPr lang="en-GB" dirty="0"/>
                        <a:t>Accrual</a:t>
                      </a:r>
                    </a:p>
                  </a:txBody>
                  <a:tcPr>
                    <a:solidFill>
                      <a:srgbClr val="F99D33"/>
                    </a:solidFill>
                  </a:tcPr>
                </a:tc>
                <a:tc>
                  <a:txBody>
                    <a:bodyPr/>
                    <a:lstStyle/>
                    <a:p>
                      <a:pPr algn="ctr"/>
                      <a:r>
                        <a:rPr lang="en-GB" dirty="0"/>
                        <a:t>Accrual</a:t>
                      </a:r>
                    </a:p>
                  </a:txBody>
                  <a:tcPr>
                    <a:solidFill>
                      <a:srgbClr val="F99D33"/>
                    </a:solidFill>
                  </a:tcPr>
                </a:tc>
                <a:tc>
                  <a:txBody>
                    <a:bodyPr/>
                    <a:lstStyle/>
                    <a:p>
                      <a:pPr algn="ctr"/>
                      <a:r>
                        <a:rPr lang="en-GB" dirty="0"/>
                        <a:t>Accrual</a:t>
                      </a:r>
                    </a:p>
                  </a:txBody>
                  <a:tcPr>
                    <a:solidFill>
                      <a:srgbClr val="F99D33"/>
                    </a:solidFill>
                  </a:tcPr>
                </a:tc>
                <a:extLst>
                  <a:ext uri="{0D108BD9-81ED-4DB2-BD59-A6C34878D82A}">
                    <a16:rowId xmlns:a16="http://schemas.microsoft.com/office/drawing/2014/main" val="3167868337"/>
                  </a:ext>
                </a:extLst>
              </a:tr>
              <a:tr h="370840">
                <a:tc>
                  <a:txBody>
                    <a:bodyPr/>
                    <a:lstStyle/>
                    <a:p>
                      <a:r>
                        <a:rPr lang="en-GB" dirty="0"/>
                        <a:t>Score</a:t>
                      </a:r>
                    </a:p>
                  </a:txBody>
                  <a:tcPr/>
                </a:tc>
                <a:tc>
                  <a:txBody>
                    <a:bodyPr/>
                    <a:lstStyle/>
                    <a:p>
                      <a:pPr algn="ctr"/>
                      <a:r>
                        <a:rPr lang="en-GB" dirty="0"/>
                        <a:t>8</a:t>
                      </a:r>
                    </a:p>
                  </a:txBody>
                  <a:tcPr>
                    <a:solidFill>
                      <a:srgbClr val="FFFF00"/>
                    </a:solidFill>
                  </a:tcPr>
                </a:tc>
                <a:tc>
                  <a:txBody>
                    <a:bodyPr/>
                    <a:lstStyle/>
                    <a:p>
                      <a:pPr algn="ctr"/>
                      <a:r>
                        <a:rPr lang="en-GB" dirty="0"/>
                        <a:t>7</a:t>
                      </a:r>
                    </a:p>
                  </a:txBody>
                  <a:tcPr>
                    <a:solidFill>
                      <a:srgbClr val="FF0000"/>
                    </a:solidFill>
                  </a:tcPr>
                </a:tc>
                <a:tc>
                  <a:txBody>
                    <a:bodyPr/>
                    <a:lstStyle/>
                    <a:p>
                      <a:pPr algn="ctr"/>
                      <a:r>
                        <a:rPr lang="en-GB" dirty="0"/>
                        <a:t>11</a:t>
                      </a:r>
                    </a:p>
                  </a:txBody>
                  <a:tcPr>
                    <a:solidFill>
                      <a:srgbClr val="FFFF00"/>
                    </a:solidFill>
                  </a:tcPr>
                </a:tc>
                <a:tc>
                  <a:txBody>
                    <a:bodyPr/>
                    <a:lstStyle/>
                    <a:p>
                      <a:pPr algn="ctr"/>
                      <a:r>
                        <a:rPr lang="en-GB" dirty="0"/>
                        <a:t>9</a:t>
                      </a:r>
                    </a:p>
                  </a:txBody>
                  <a:tcPr>
                    <a:solidFill>
                      <a:srgbClr val="FFFF00"/>
                    </a:solidFill>
                  </a:tcPr>
                </a:tc>
                <a:tc>
                  <a:txBody>
                    <a:bodyPr/>
                    <a:lstStyle/>
                    <a:p>
                      <a:pPr algn="ctr"/>
                      <a:r>
                        <a:rPr lang="en-GB" dirty="0"/>
                        <a:t>15</a:t>
                      </a:r>
                    </a:p>
                  </a:txBody>
                  <a:tcPr>
                    <a:solidFill>
                      <a:srgbClr val="00B050"/>
                    </a:solidFill>
                  </a:tcPr>
                </a:tc>
                <a:extLst>
                  <a:ext uri="{0D108BD9-81ED-4DB2-BD59-A6C34878D82A}">
                    <a16:rowId xmlns:a16="http://schemas.microsoft.com/office/drawing/2014/main" val="2342826887"/>
                  </a:ext>
                </a:extLst>
              </a:tr>
            </a:tbl>
          </a:graphicData>
        </a:graphic>
      </p:graphicFrame>
      <p:sp>
        <p:nvSpPr>
          <p:cNvPr id="8" name="Rectangle: Rounded Corners 7">
            <a:extLst>
              <a:ext uri="{FF2B5EF4-FFF2-40B4-BE49-F238E27FC236}">
                <a16:creationId xmlns:a16="http://schemas.microsoft.com/office/drawing/2014/main" id="{7F817B9D-D2EB-473A-9EFB-A3F2CECE266F}"/>
              </a:ext>
            </a:extLst>
          </p:cNvPr>
          <p:cNvSpPr/>
          <p:nvPr/>
        </p:nvSpPr>
        <p:spPr>
          <a:xfrm>
            <a:off x="668803" y="3465790"/>
            <a:ext cx="8264183" cy="27396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rPr>
              <a:t>Commentary</a:t>
            </a:r>
          </a:p>
          <a:p>
            <a:pPr marL="285750" indent="-285750">
              <a:buFont typeface="Arial" panose="020B0604020202020204" pitchFamily="34" charset="0"/>
              <a:buChar char="•"/>
            </a:pPr>
            <a:r>
              <a:rPr lang="en-GB" sz="1600" dirty="0">
                <a:solidFill>
                  <a:sysClr val="windowText" lastClr="000000"/>
                </a:solidFill>
              </a:rPr>
              <a:t>The highest scoring scenario is scenario 5.  But it is unrealistic and impractical to expect all donors to accept accrual based reports in the short term.</a:t>
            </a:r>
          </a:p>
          <a:p>
            <a:pPr marL="285750" indent="-285750">
              <a:buFont typeface="Arial" panose="020B0604020202020204" pitchFamily="34" charset="0"/>
              <a:buChar char="•"/>
            </a:pPr>
            <a:r>
              <a:rPr lang="en-GB" sz="1600" dirty="0">
                <a:solidFill>
                  <a:sysClr val="windowText" lastClr="000000"/>
                </a:solidFill>
              </a:rPr>
              <a:t>There is no scenario in which modified basis audited accounts are considered because at present no such international standard exists or is under development.  But in countries where such national standards exist, such a scenario could be considered</a:t>
            </a:r>
          </a:p>
          <a:p>
            <a:pPr marL="285750" indent="-285750">
              <a:buFont typeface="Arial" panose="020B0604020202020204" pitchFamily="34" charset="0"/>
              <a:buChar char="•"/>
            </a:pPr>
            <a:r>
              <a:rPr lang="en-GB" sz="1600" dirty="0">
                <a:solidFill>
                  <a:sysClr val="windowText" lastClr="000000"/>
                </a:solidFill>
              </a:rPr>
              <a:t>The modified is coloured with a gradient colour, in recognition that it represents a range of practice</a:t>
            </a:r>
          </a:p>
          <a:p>
            <a:pPr marL="285750" indent="-285750">
              <a:buFont typeface="Arial" panose="020B0604020202020204" pitchFamily="34" charset="0"/>
              <a:buChar char="•"/>
            </a:pPr>
            <a:r>
              <a:rPr lang="en-GB" sz="1600" dirty="0">
                <a:solidFill>
                  <a:sysClr val="windowText" lastClr="000000"/>
                </a:solidFill>
              </a:rPr>
              <a:t>The next most high scoring scenario is Scenario 3, because donor reports are usually produced more frequently than annual accounts.  </a:t>
            </a:r>
          </a:p>
          <a:p>
            <a:endParaRPr lang="en-GB" sz="1600" b="1" dirty="0">
              <a:solidFill>
                <a:sysClr val="windowText" lastClr="000000"/>
              </a:solidFill>
            </a:endParaRPr>
          </a:p>
        </p:txBody>
      </p:sp>
    </p:spTree>
    <p:extLst>
      <p:ext uri="{BB962C8B-B14F-4D97-AF65-F5344CB8AC3E}">
        <p14:creationId xmlns:p14="http://schemas.microsoft.com/office/powerpoint/2010/main" val="42108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normAutofit/>
          </a:bodyPr>
          <a:lstStyle/>
          <a:p>
            <a:r>
              <a:rPr lang="en-US" dirty="0"/>
              <a:t>5.6 Link to the tool</a:t>
            </a:r>
          </a:p>
        </p:txBody>
      </p:sp>
      <p:sp>
        <p:nvSpPr>
          <p:cNvPr id="8" name="Rectangle: Rounded Corners 7">
            <a:extLst>
              <a:ext uri="{FF2B5EF4-FFF2-40B4-BE49-F238E27FC236}">
                <a16:creationId xmlns:a16="http://schemas.microsoft.com/office/drawing/2014/main" id="{7F817B9D-D2EB-473A-9EFB-A3F2CECE266F}"/>
              </a:ext>
            </a:extLst>
          </p:cNvPr>
          <p:cNvSpPr/>
          <p:nvPr/>
        </p:nvSpPr>
        <p:spPr>
          <a:xfrm>
            <a:off x="668803" y="2466983"/>
            <a:ext cx="8264183" cy="38775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solidFill>
                  <a:sysClr val="windowText" lastClr="000000"/>
                </a:solidFill>
              </a:rPr>
              <a:t>The highest scoring practical alternative in the scenarios analysed included both NPOs and donors using modified accounting and reporting during the year.</a:t>
            </a:r>
          </a:p>
          <a:p>
            <a:pPr marL="285750" indent="-285750">
              <a:buFont typeface="Arial" panose="020B0604020202020204" pitchFamily="34" charset="0"/>
              <a:buChar char="•"/>
            </a:pPr>
            <a:r>
              <a:rPr lang="en-GB" sz="2000" dirty="0">
                <a:solidFill>
                  <a:sysClr val="windowText" lastClr="000000"/>
                </a:solidFill>
              </a:rPr>
              <a:t>But there is no internationally accepted too to describe or define this spectrum</a:t>
            </a:r>
          </a:p>
          <a:p>
            <a:pPr marL="285750" indent="-285750">
              <a:buFont typeface="Arial" panose="020B0604020202020204" pitchFamily="34" charset="0"/>
              <a:buChar char="•"/>
            </a:pPr>
            <a:r>
              <a:rPr lang="en-GB" sz="2000" dirty="0">
                <a:solidFill>
                  <a:sysClr val="windowText" lastClr="000000"/>
                </a:solidFill>
              </a:rPr>
              <a:t>The tool therefore describes a range of types of transactions that entities or donors may wish to account for or have reported on a cash or accrual basis.</a:t>
            </a:r>
          </a:p>
          <a:p>
            <a:pPr marL="285750" indent="-285750">
              <a:buFont typeface="Arial" panose="020B0604020202020204" pitchFamily="34" charset="0"/>
              <a:buChar char="•"/>
            </a:pPr>
            <a:r>
              <a:rPr lang="en-GB" sz="2000" dirty="0">
                <a:solidFill>
                  <a:sysClr val="windowText" lastClr="000000"/>
                </a:solidFill>
              </a:rPr>
              <a:t>This enables an NPO or a funder to describe their current or desired practice and assign a placement on the scale between 1 (fully cash) and 7 (fully accrual)</a:t>
            </a:r>
          </a:p>
          <a:p>
            <a:endParaRPr lang="en-GB" sz="1600" dirty="0">
              <a:solidFill>
                <a:sysClr val="windowText" lastClr="000000"/>
              </a:solidFill>
            </a:endParaRPr>
          </a:p>
          <a:p>
            <a:endParaRPr lang="en-GB" sz="1600" b="1" dirty="0">
              <a:solidFill>
                <a:sysClr val="windowText" lastClr="000000"/>
              </a:solidFill>
            </a:endParaRPr>
          </a:p>
        </p:txBody>
      </p:sp>
      <p:sp>
        <p:nvSpPr>
          <p:cNvPr id="3" name="Rectangle: Rounded Corners 2">
            <a:extLst>
              <a:ext uri="{FF2B5EF4-FFF2-40B4-BE49-F238E27FC236}">
                <a16:creationId xmlns:a16="http://schemas.microsoft.com/office/drawing/2014/main" id="{2BD5DC48-E705-4B81-8C1D-5532A462E159}"/>
              </a:ext>
            </a:extLst>
          </p:cNvPr>
          <p:cNvSpPr/>
          <p:nvPr/>
        </p:nvSpPr>
        <p:spPr>
          <a:xfrm>
            <a:off x="253218" y="1421396"/>
            <a:ext cx="8679768" cy="829994"/>
          </a:xfrm>
          <a:prstGeom prst="roundRect">
            <a:avLst/>
          </a:prstGeom>
          <a:gradFill>
            <a:gsLst>
              <a:gs pos="0">
                <a:srgbClr val="5F94CE"/>
              </a:gs>
              <a:gs pos="50000">
                <a:srgbClr val="D29981">
                  <a:shade val="67500"/>
                  <a:satMod val="115000"/>
                </a:srgbClr>
              </a:gs>
              <a:gs pos="100000">
                <a:srgbClr val="F99D33"/>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Modified basis accounting</a:t>
            </a:r>
          </a:p>
        </p:txBody>
      </p:sp>
    </p:spTree>
    <p:extLst>
      <p:ext uri="{BB962C8B-B14F-4D97-AF65-F5344CB8AC3E}">
        <p14:creationId xmlns:p14="http://schemas.microsoft.com/office/powerpoint/2010/main" val="30924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CF-DF29-432E-8AFC-FAB60996B0F3}"/>
              </a:ext>
            </a:extLst>
          </p:cNvPr>
          <p:cNvSpPr>
            <a:spLocks noGrp="1"/>
          </p:cNvSpPr>
          <p:nvPr>
            <p:ph type="ctrTitle"/>
          </p:nvPr>
        </p:nvSpPr>
        <p:spPr/>
        <p:txBody>
          <a:bodyPr/>
          <a:lstStyle/>
          <a:p>
            <a:r>
              <a:rPr lang="en-GB" dirty="0"/>
              <a:t>Section 6</a:t>
            </a:r>
          </a:p>
        </p:txBody>
      </p:sp>
      <p:sp>
        <p:nvSpPr>
          <p:cNvPr id="3" name="Subtitle 2">
            <a:extLst>
              <a:ext uri="{FF2B5EF4-FFF2-40B4-BE49-F238E27FC236}">
                <a16:creationId xmlns:a16="http://schemas.microsoft.com/office/drawing/2014/main" id="{DF303FB5-28EC-47AF-AF52-02DCEABDE762}"/>
              </a:ext>
            </a:extLst>
          </p:cNvPr>
          <p:cNvSpPr>
            <a:spLocks noGrp="1"/>
          </p:cNvSpPr>
          <p:nvPr>
            <p:ph type="subTitle" idx="1"/>
          </p:nvPr>
        </p:nvSpPr>
        <p:spPr/>
        <p:txBody>
          <a:bodyPr/>
          <a:lstStyle/>
          <a:p>
            <a:r>
              <a:rPr lang="en-GB" dirty="0"/>
              <a:t>How to use the tool</a:t>
            </a:r>
          </a:p>
        </p:txBody>
      </p:sp>
    </p:spTree>
    <p:extLst>
      <p:ext uri="{BB962C8B-B14F-4D97-AF65-F5344CB8AC3E}">
        <p14:creationId xmlns:p14="http://schemas.microsoft.com/office/powerpoint/2010/main" val="224008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6.1 How to use the tool - NPOs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fontScale="70000" lnSpcReduction="20000"/>
          </a:bodyPr>
          <a:lstStyle/>
          <a:p>
            <a:r>
              <a:rPr lang="en-US" dirty="0"/>
              <a:t>After reading this slide deck for context, download the Excel tool here: </a:t>
            </a:r>
            <a:r>
              <a:rPr lang="en-US" sz="2300" dirty="0">
                <a:hlinkClick r:id="rId2"/>
              </a:rPr>
              <a:t>https://humentumteam.sharepoint.com/:x:/s/infandinit/EadX7fDBP-hbWaRFc9RpAXEBagYRJHXP_M_2tGlhhGZo1w?e=0lzCQZ</a:t>
            </a:r>
            <a:r>
              <a:rPr lang="en-US" sz="2300" dirty="0"/>
              <a:t> </a:t>
            </a:r>
          </a:p>
          <a:p>
            <a:r>
              <a:rPr lang="en-US" dirty="0"/>
              <a:t>For each accounting practice: </a:t>
            </a:r>
          </a:p>
          <a:p>
            <a:pPr lvl="1">
              <a:buFont typeface="Wingdings" panose="05000000000000000000" pitchFamily="2" charset="2"/>
              <a:buChar char="Ø"/>
            </a:pPr>
            <a:r>
              <a:rPr lang="en-US" sz="2200" dirty="0"/>
              <a:t>Refer to the notes for a detailed description and examples</a:t>
            </a:r>
          </a:p>
          <a:p>
            <a:pPr lvl="1">
              <a:buFont typeface="Wingdings" panose="05000000000000000000" pitchFamily="2" charset="2"/>
              <a:buChar char="Ø"/>
            </a:pPr>
            <a:r>
              <a:rPr lang="en-US" sz="2200" dirty="0"/>
              <a:t>Indicate Yes, No or N/A according to whether you currently use that treatment or not.</a:t>
            </a:r>
          </a:p>
          <a:p>
            <a:pPr lvl="1">
              <a:buFont typeface="Wingdings" panose="05000000000000000000" pitchFamily="2" charset="2"/>
              <a:buChar char="Ø"/>
            </a:pPr>
            <a:r>
              <a:rPr lang="en-US" sz="2200" dirty="0"/>
              <a:t>Consider the reason – is it a donor requirement, strategic choice, or you would like to use a certain treatment, but have limited capacity (systems or staff) to do so? If it is policy – what is the reason for the policy?</a:t>
            </a:r>
          </a:p>
          <a:p>
            <a:pPr>
              <a:buFont typeface="Arial" panose="020B0604020202020204" pitchFamily="34" charset="0"/>
              <a:buChar char="•"/>
            </a:pPr>
            <a:r>
              <a:rPr lang="en-US" sz="2600" dirty="0"/>
              <a:t>Consider which, if any, practices you would like to change, why and when.</a:t>
            </a:r>
          </a:p>
          <a:p>
            <a:pPr>
              <a:buFont typeface="Arial" panose="020B0604020202020204" pitchFamily="34" charset="0"/>
              <a:buChar char="•"/>
            </a:pPr>
            <a:r>
              <a:rPr lang="en-US" sz="2600" dirty="0"/>
              <a:t>Choose the appropriate level on the cash to accrual scale (1-7) as shorthand to communicate your current practice internally and externally.</a:t>
            </a:r>
          </a:p>
          <a:p>
            <a:pPr>
              <a:buFont typeface="Arial" panose="020B0604020202020204" pitchFamily="34" charset="0"/>
              <a:buChar char="•"/>
            </a:pPr>
            <a:r>
              <a:rPr lang="en-US" sz="2600" dirty="0"/>
              <a:t>Take steps as needed, such as negotiating with existing funders for flexibility, or sourcing/allocating funds to enhance capacity.</a:t>
            </a:r>
          </a:p>
          <a:p>
            <a:pPr>
              <a:buFont typeface="Arial" panose="020B0604020202020204" pitchFamily="34" charset="0"/>
              <a:buChar char="•"/>
            </a:pPr>
            <a:r>
              <a:rPr lang="en-US" sz="2600" dirty="0"/>
              <a:t>NPOs may also use this tool to assess the rules of potential funders (in respect to the accounting basis in financial reports) to assess ‘fit’ with current systems, as part of the decision to accept funding or negotiate terms.</a:t>
            </a:r>
          </a:p>
        </p:txBody>
      </p:sp>
    </p:spTree>
    <p:extLst>
      <p:ext uri="{BB962C8B-B14F-4D97-AF65-F5344CB8AC3E}">
        <p14:creationId xmlns:p14="http://schemas.microsoft.com/office/powerpoint/2010/main" val="29180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6.2 How to use the tool - Funders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fontScale="92500" lnSpcReduction="10000"/>
          </a:bodyPr>
          <a:lstStyle/>
          <a:p>
            <a:r>
              <a:rPr lang="en-US" dirty="0"/>
              <a:t>After reading this slide deck for context, download the Excel tool here: LINK</a:t>
            </a:r>
          </a:p>
          <a:p>
            <a:pPr>
              <a:buFont typeface="Arial" panose="020B0604020202020204" pitchFamily="34" charset="0"/>
              <a:buChar char="•"/>
            </a:pPr>
            <a:r>
              <a:rPr lang="en-US" dirty="0"/>
              <a:t>For each accounting practice</a:t>
            </a:r>
          </a:p>
          <a:p>
            <a:pPr lvl="1">
              <a:buFont typeface="Wingdings" panose="05000000000000000000" pitchFamily="2" charset="2"/>
              <a:buChar char="Ø"/>
            </a:pPr>
            <a:r>
              <a:rPr lang="en-US" sz="2200" dirty="0"/>
              <a:t>Refer to the notes for a detailed description and examples</a:t>
            </a:r>
          </a:p>
          <a:p>
            <a:pPr lvl="1">
              <a:buFont typeface="Wingdings" panose="05000000000000000000" pitchFamily="2" charset="2"/>
              <a:buChar char="Ø"/>
            </a:pPr>
            <a:r>
              <a:rPr lang="en-US" sz="2200" dirty="0"/>
              <a:t>Indicate whether your reporting guidelines currently require, permit or prohibit each treatment </a:t>
            </a:r>
          </a:p>
          <a:p>
            <a:pPr lvl="1">
              <a:buFont typeface="Wingdings" panose="05000000000000000000" pitchFamily="2" charset="2"/>
              <a:buChar char="Ø"/>
            </a:pPr>
            <a:r>
              <a:rPr lang="en-US" sz="2200" dirty="0"/>
              <a:t>Consider the reason – if it is policy, what is the reason for the policy? Is it to get consistency for analysis, to accommodate the capacity of different grantees, to comply with requirements of back donors?</a:t>
            </a:r>
          </a:p>
          <a:p>
            <a:pPr>
              <a:buFont typeface="Arial" panose="020B0604020202020204" pitchFamily="34" charset="0"/>
              <a:buChar char="•"/>
            </a:pPr>
            <a:r>
              <a:rPr lang="en-US" sz="2600" dirty="0"/>
              <a:t>Bearing in mind the impact on grantees, consider what if any changes you would like to make to rules with respect to accounting basis in reports, such as increasing flexibility</a:t>
            </a:r>
          </a:p>
          <a:p>
            <a:pPr>
              <a:buFont typeface="Arial" panose="020B0604020202020204" pitchFamily="34" charset="0"/>
              <a:buChar char="•"/>
            </a:pPr>
            <a:r>
              <a:rPr lang="en-US" sz="2600" dirty="0"/>
              <a:t>Discuss any changes with grantees, including any support to build accounting capacity as relevant.</a:t>
            </a:r>
          </a:p>
        </p:txBody>
      </p:sp>
    </p:spTree>
    <p:extLst>
      <p:ext uri="{BB962C8B-B14F-4D97-AF65-F5344CB8AC3E}">
        <p14:creationId xmlns:p14="http://schemas.microsoft.com/office/powerpoint/2010/main" val="16202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6.3 Worked examples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lnSpcReduction="10000"/>
          </a:bodyPr>
          <a:lstStyle/>
          <a:p>
            <a:r>
              <a:rPr lang="en-US" dirty="0"/>
              <a:t>Tabs with numbers show practical worked examples including </a:t>
            </a:r>
          </a:p>
          <a:p>
            <a:pPr lvl="1"/>
            <a:r>
              <a:rPr lang="en-US" dirty="0"/>
              <a:t>Scenario</a:t>
            </a:r>
          </a:p>
          <a:p>
            <a:pPr lvl="1"/>
            <a:r>
              <a:rPr lang="en-US" dirty="0"/>
              <a:t>Double entry</a:t>
            </a:r>
          </a:p>
          <a:p>
            <a:pPr lvl="1"/>
            <a:r>
              <a:rPr lang="en-US" dirty="0"/>
              <a:t>Impact on financial reports</a:t>
            </a:r>
          </a:p>
          <a:p>
            <a:endParaRPr lang="en-US" dirty="0"/>
          </a:p>
          <a:p>
            <a:pPr>
              <a:buFont typeface="Arial" panose="020B0604020202020204" pitchFamily="34" charset="0"/>
              <a:buChar char="•"/>
            </a:pPr>
            <a:r>
              <a:rPr lang="en-US" dirty="0"/>
              <a:t>The following topics have worked examples</a:t>
            </a:r>
          </a:p>
          <a:p>
            <a:pPr lvl="1">
              <a:buFont typeface="Wingdings" panose="05000000000000000000" pitchFamily="2" charset="2"/>
              <a:buChar char="Ø"/>
            </a:pPr>
            <a:r>
              <a:rPr lang="en-US" sz="2200" dirty="0"/>
              <a:t>Payroll journal</a:t>
            </a:r>
          </a:p>
          <a:p>
            <a:pPr lvl="1">
              <a:buFont typeface="Wingdings" panose="05000000000000000000" pitchFamily="2" charset="2"/>
              <a:buChar char="Ø"/>
            </a:pPr>
            <a:r>
              <a:rPr lang="en-US" sz="2200" dirty="0"/>
              <a:t>Accrued costs where donor allows ‘commitments’</a:t>
            </a:r>
          </a:p>
          <a:p>
            <a:pPr lvl="1">
              <a:buFont typeface="Wingdings" panose="05000000000000000000" pitchFamily="2" charset="2"/>
              <a:buChar char="Ø"/>
            </a:pPr>
            <a:r>
              <a:rPr lang="en-US" sz="2200" dirty="0"/>
              <a:t>Prepaid medical insurance for project and admin staff</a:t>
            </a:r>
          </a:p>
          <a:p>
            <a:pPr lvl="1">
              <a:buFont typeface="Wingdings" panose="05000000000000000000" pitchFamily="2" charset="2"/>
              <a:buChar char="Ø"/>
            </a:pPr>
            <a:r>
              <a:rPr lang="en-US" sz="2200" dirty="0"/>
              <a:t>Prepaid rent</a:t>
            </a:r>
          </a:p>
          <a:p>
            <a:pPr lvl="1">
              <a:buFont typeface="Wingdings" panose="05000000000000000000" pitchFamily="2" charset="2"/>
              <a:buChar char="Ø"/>
            </a:pPr>
            <a:r>
              <a:rPr lang="en-US" sz="2200" dirty="0"/>
              <a:t>Donor funded asset</a:t>
            </a:r>
          </a:p>
          <a:p>
            <a:pPr lvl="1">
              <a:buFont typeface="Wingdings" panose="05000000000000000000" pitchFamily="2" charset="2"/>
              <a:buChar char="Ø"/>
            </a:pPr>
            <a:endParaRPr lang="en-US" sz="2200" dirty="0"/>
          </a:p>
        </p:txBody>
      </p:sp>
    </p:spTree>
    <p:extLst>
      <p:ext uri="{BB962C8B-B14F-4D97-AF65-F5344CB8AC3E}">
        <p14:creationId xmlns:p14="http://schemas.microsoft.com/office/powerpoint/2010/main" val="3202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6.3 Where to find the tool</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normAutofit/>
          </a:bodyPr>
          <a:lstStyle/>
          <a:p>
            <a:r>
              <a:rPr lang="en-US" dirty="0" err="1"/>
              <a:t>Humentum’s</a:t>
            </a:r>
            <a:r>
              <a:rPr lang="en-US" dirty="0"/>
              <a:t> Accounting Basis Diagnostic tool can be found </a:t>
            </a:r>
            <a:r>
              <a:rPr lang="en-US" dirty="0">
                <a:hlinkClick r:id="rId2"/>
              </a:rPr>
              <a:t>here</a:t>
            </a:r>
            <a:r>
              <a:rPr lang="en-US" dirty="0"/>
              <a:t>:</a:t>
            </a:r>
          </a:p>
          <a:p>
            <a:r>
              <a:rPr lang="en-US" sz="2600" dirty="0"/>
              <a:t>The tool is in draft for piloting, and any comments are welcome</a:t>
            </a:r>
          </a:p>
        </p:txBody>
      </p:sp>
    </p:spTree>
    <p:extLst>
      <p:ext uri="{BB962C8B-B14F-4D97-AF65-F5344CB8AC3E}">
        <p14:creationId xmlns:p14="http://schemas.microsoft.com/office/powerpoint/2010/main" val="226778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CF-DF29-432E-8AFC-FAB60996B0F3}"/>
              </a:ext>
            </a:extLst>
          </p:cNvPr>
          <p:cNvSpPr>
            <a:spLocks noGrp="1"/>
          </p:cNvSpPr>
          <p:nvPr>
            <p:ph type="ctrTitle"/>
          </p:nvPr>
        </p:nvSpPr>
        <p:spPr/>
        <p:txBody>
          <a:bodyPr/>
          <a:lstStyle/>
          <a:p>
            <a:r>
              <a:rPr lang="en-GB" dirty="0"/>
              <a:t>Section 1</a:t>
            </a:r>
          </a:p>
        </p:txBody>
      </p:sp>
      <p:sp>
        <p:nvSpPr>
          <p:cNvPr id="3" name="Subtitle 2">
            <a:extLst>
              <a:ext uri="{FF2B5EF4-FFF2-40B4-BE49-F238E27FC236}">
                <a16:creationId xmlns:a16="http://schemas.microsoft.com/office/drawing/2014/main" id="{DF303FB5-28EC-47AF-AF52-02DCEABDE762}"/>
              </a:ext>
            </a:extLst>
          </p:cNvPr>
          <p:cNvSpPr>
            <a:spLocks noGrp="1"/>
          </p:cNvSpPr>
          <p:nvPr>
            <p:ph type="subTitle" idx="1"/>
          </p:nvPr>
        </p:nvSpPr>
        <p:spPr/>
        <p:txBody>
          <a:bodyPr/>
          <a:lstStyle/>
          <a:p>
            <a:r>
              <a:rPr lang="en-GB" dirty="0"/>
              <a:t>About the tool</a:t>
            </a:r>
          </a:p>
        </p:txBody>
      </p:sp>
    </p:spTree>
    <p:extLst>
      <p:ext uri="{BB962C8B-B14F-4D97-AF65-F5344CB8AC3E}">
        <p14:creationId xmlns:p14="http://schemas.microsoft.com/office/powerpoint/2010/main" val="48252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1.1 Who is this tool designed for?</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lstStyle/>
          <a:p>
            <a:r>
              <a:rPr lang="en-US" dirty="0"/>
              <a:t>The tool is designed for: </a:t>
            </a:r>
          </a:p>
          <a:p>
            <a:pPr lvl="1">
              <a:buFont typeface="Wingdings" panose="05000000000000000000" pitchFamily="2" charset="2"/>
              <a:buChar char="ü"/>
            </a:pPr>
            <a:r>
              <a:rPr lang="en-US" dirty="0"/>
              <a:t>non-profit organisations </a:t>
            </a:r>
          </a:p>
          <a:p>
            <a:pPr lvl="1">
              <a:buFont typeface="Wingdings" panose="05000000000000000000" pitchFamily="2" charset="2"/>
              <a:buChar char="ü"/>
            </a:pPr>
            <a:r>
              <a:rPr lang="en-US" dirty="0"/>
              <a:t>funders that request financial reports from NPOs</a:t>
            </a:r>
          </a:p>
          <a:p>
            <a:pPr lvl="1">
              <a:buFont typeface="Wingdings" panose="05000000000000000000" pitchFamily="2" charset="2"/>
              <a:buChar char="ü"/>
            </a:pPr>
            <a:endParaRPr lang="en-US" dirty="0"/>
          </a:p>
          <a:p>
            <a:pPr>
              <a:buFont typeface="Arial" panose="020B0604020202020204" pitchFamily="34" charset="0"/>
              <a:buChar char="•"/>
            </a:pPr>
            <a:r>
              <a:rPr lang="en-US" dirty="0"/>
              <a:t>This slide deck explains the background to the tool and how to use it.</a:t>
            </a:r>
          </a:p>
          <a:p>
            <a:pPr lvl="1">
              <a:buFont typeface="Wingdings" panose="05000000000000000000" pitchFamily="2" charset="2"/>
              <a:buChar char="Ø"/>
            </a:pPr>
            <a:r>
              <a:rPr lang="en-US" dirty="0"/>
              <a:t>A link to the tool itself is in the final slide</a:t>
            </a:r>
          </a:p>
          <a:p>
            <a:endParaRPr lang="en-US" dirty="0"/>
          </a:p>
          <a:p>
            <a:endParaRPr lang="en-US" dirty="0"/>
          </a:p>
        </p:txBody>
      </p:sp>
    </p:spTree>
    <p:extLst>
      <p:ext uri="{BB962C8B-B14F-4D97-AF65-F5344CB8AC3E}">
        <p14:creationId xmlns:p14="http://schemas.microsoft.com/office/powerpoint/2010/main" val="9735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1.2 What can the tool do for NPOs?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lstStyle/>
          <a:p>
            <a:r>
              <a:rPr lang="en-US" dirty="0"/>
              <a:t>NPOs (as grantees) may use the tool to:</a:t>
            </a:r>
          </a:p>
          <a:p>
            <a:pPr marL="0" indent="0">
              <a:buNone/>
            </a:pPr>
            <a:endParaRPr lang="en-US" dirty="0"/>
          </a:p>
        </p:txBody>
      </p:sp>
      <p:sp>
        <p:nvSpPr>
          <p:cNvPr id="3" name="Rectangle 2">
            <a:extLst>
              <a:ext uri="{FF2B5EF4-FFF2-40B4-BE49-F238E27FC236}">
                <a16:creationId xmlns:a16="http://schemas.microsoft.com/office/drawing/2014/main" id="{9452C8DD-ACEA-4275-AE94-E7922BE00B75}"/>
              </a:ext>
            </a:extLst>
          </p:cNvPr>
          <p:cNvSpPr/>
          <p:nvPr/>
        </p:nvSpPr>
        <p:spPr>
          <a:xfrm>
            <a:off x="773723" y="2293034"/>
            <a:ext cx="3865685" cy="17303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t>Clearly describe the basis currently used its own current accounting and reporting practice</a:t>
            </a:r>
          </a:p>
        </p:txBody>
      </p:sp>
      <p:sp>
        <p:nvSpPr>
          <p:cNvPr id="6" name="Rectangle 5">
            <a:extLst>
              <a:ext uri="{FF2B5EF4-FFF2-40B4-BE49-F238E27FC236}">
                <a16:creationId xmlns:a16="http://schemas.microsoft.com/office/drawing/2014/main" id="{47A1A9B0-60B1-44C2-BEBF-B76075E6E546}"/>
              </a:ext>
            </a:extLst>
          </p:cNvPr>
          <p:cNvSpPr/>
          <p:nvPr/>
        </p:nvSpPr>
        <p:spPr>
          <a:xfrm>
            <a:off x="4778619" y="2305762"/>
            <a:ext cx="3730869" cy="173032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t>Understand whether those practices are the result of compliance requirements, strategic choices or history </a:t>
            </a:r>
          </a:p>
        </p:txBody>
      </p:sp>
      <p:sp>
        <p:nvSpPr>
          <p:cNvPr id="7" name="Rectangle 6">
            <a:extLst>
              <a:ext uri="{FF2B5EF4-FFF2-40B4-BE49-F238E27FC236}">
                <a16:creationId xmlns:a16="http://schemas.microsoft.com/office/drawing/2014/main" id="{9372F5DD-BF1E-4F7A-8E40-E589064F20F6}"/>
              </a:ext>
            </a:extLst>
          </p:cNvPr>
          <p:cNvSpPr/>
          <p:nvPr/>
        </p:nvSpPr>
        <p:spPr>
          <a:xfrm>
            <a:off x="773723" y="4147075"/>
            <a:ext cx="3865685" cy="1730326"/>
          </a:xfrm>
          <a:prstGeom prst="rect">
            <a:avLst/>
          </a:prstGeom>
          <a:solidFill>
            <a:srgbClr val="AC9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a:t>Make strategic choices about the accounting and reporting practices it would like to use</a:t>
            </a:r>
            <a:endParaRPr lang="en-US" dirty="0"/>
          </a:p>
        </p:txBody>
      </p:sp>
      <p:sp>
        <p:nvSpPr>
          <p:cNvPr id="8" name="Rectangle 7">
            <a:extLst>
              <a:ext uri="{FF2B5EF4-FFF2-40B4-BE49-F238E27FC236}">
                <a16:creationId xmlns:a16="http://schemas.microsoft.com/office/drawing/2014/main" id="{0E085C64-C5B7-45E9-8F9D-2067C3FFD396}"/>
              </a:ext>
            </a:extLst>
          </p:cNvPr>
          <p:cNvSpPr/>
          <p:nvPr/>
        </p:nvSpPr>
        <p:spPr>
          <a:xfrm>
            <a:off x="4778618" y="4144945"/>
            <a:ext cx="3730869" cy="1730326"/>
          </a:xfrm>
          <a:prstGeom prst="rect">
            <a:avLst/>
          </a:prstGeom>
          <a:solidFill>
            <a:srgbClr val="D8D9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solidFill>
                  <a:sysClr val="windowText" lastClr="000000"/>
                </a:solidFill>
              </a:rPr>
              <a:t>Negotiate with donors where strategic choices or legal requirements differ from donor requirements.</a:t>
            </a:r>
          </a:p>
        </p:txBody>
      </p:sp>
    </p:spTree>
    <p:extLst>
      <p:ext uri="{BB962C8B-B14F-4D97-AF65-F5344CB8AC3E}">
        <p14:creationId xmlns:p14="http://schemas.microsoft.com/office/powerpoint/2010/main" val="37688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1.3 What can the tool do for funders?</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lstStyle/>
          <a:p>
            <a:r>
              <a:rPr lang="en-US" dirty="0"/>
              <a:t>Funders may use the tool to:</a:t>
            </a:r>
          </a:p>
          <a:p>
            <a:endParaRPr lang="en-US" dirty="0"/>
          </a:p>
        </p:txBody>
      </p:sp>
      <p:sp>
        <p:nvSpPr>
          <p:cNvPr id="4" name="Rectangle 3">
            <a:extLst>
              <a:ext uri="{FF2B5EF4-FFF2-40B4-BE49-F238E27FC236}">
                <a16:creationId xmlns:a16="http://schemas.microsoft.com/office/drawing/2014/main" id="{6BFF1E17-452E-492C-8237-57D0AB1E5DC9}"/>
              </a:ext>
            </a:extLst>
          </p:cNvPr>
          <p:cNvSpPr/>
          <p:nvPr/>
        </p:nvSpPr>
        <p:spPr>
          <a:xfrm>
            <a:off x="773723" y="2293034"/>
            <a:ext cx="3865685" cy="17303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t>Clearly describe the accounting basis currently allowed or required for its grantee reporting practice</a:t>
            </a:r>
          </a:p>
        </p:txBody>
      </p:sp>
      <p:sp>
        <p:nvSpPr>
          <p:cNvPr id="6" name="Rectangle 5">
            <a:extLst>
              <a:ext uri="{FF2B5EF4-FFF2-40B4-BE49-F238E27FC236}">
                <a16:creationId xmlns:a16="http://schemas.microsoft.com/office/drawing/2014/main" id="{ACB8D104-0728-45EF-917A-30FA732F3BEE}"/>
              </a:ext>
            </a:extLst>
          </p:cNvPr>
          <p:cNvSpPr/>
          <p:nvPr/>
        </p:nvSpPr>
        <p:spPr>
          <a:xfrm>
            <a:off x="4778619" y="2305762"/>
            <a:ext cx="3730869" cy="173032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t>Understand whether current practice is the result of compliance requirements, strategic choices or history </a:t>
            </a:r>
          </a:p>
        </p:txBody>
      </p:sp>
      <p:sp>
        <p:nvSpPr>
          <p:cNvPr id="7" name="Rectangle 6">
            <a:extLst>
              <a:ext uri="{FF2B5EF4-FFF2-40B4-BE49-F238E27FC236}">
                <a16:creationId xmlns:a16="http://schemas.microsoft.com/office/drawing/2014/main" id="{4BD2176D-D1C7-4AB5-B0FE-4091979906DE}"/>
              </a:ext>
            </a:extLst>
          </p:cNvPr>
          <p:cNvSpPr/>
          <p:nvPr/>
        </p:nvSpPr>
        <p:spPr>
          <a:xfrm>
            <a:off x="773723" y="4147075"/>
            <a:ext cx="3865685" cy="1730326"/>
          </a:xfrm>
          <a:prstGeom prst="rect">
            <a:avLst/>
          </a:prstGeom>
          <a:solidFill>
            <a:srgbClr val="AC9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t>Make strategic choices about the accounting and reporting practices it would like to require or allow</a:t>
            </a:r>
          </a:p>
        </p:txBody>
      </p:sp>
      <p:sp>
        <p:nvSpPr>
          <p:cNvPr id="8" name="Rectangle 7">
            <a:extLst>
              <a:ext uri="{FF2B5EF4-FFF2-40B4-BE49-F238E27FC236}">
                <a16:creationId xmlns:a16="http://schemas.microsoft.com/office/drawing/2014/main" id="{483F415D-9059-4451-B3B3-CEB7A4727727}"/>
              </a:ext>
            </a:extLst>
          </p:cNvPr>
          <p:cNvSpPr/>
          <p:nvPr/>
        </p:nvSpPr>
        <p:spPr>
          <a:xfrm>
            <a:off x="4778618" y="4144945"/>
            <a:ext cx="3730869" cy="1730326"/>
          </a:xfrm>
          <a:prstGeom prst="rect">
            <a:avLst/>
          </a:prstGeom>
          <a:solidFill>
            <a:srgbClr val="D8D9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ü"/>
            </a:pPr>
            <a:r>
              <a:rPr lang="en-US" dirty="0">
                <a:solidFill>
                  <a:schemeClr val="tx1"/>
                </a:solidFill>
              </a:rPr>
              <a:t>Negotiate with grantees where their strategic choices or legal requirements differ from funder reporting requirements.</a:t>
            </a:r>
          </a:p>
        </p:txBody>
      </p:sp>
    </p:spTree>
    <p:extLst>
      <p:ext uri="{BB962C8B-B14F-4D97-AF65-F5344CB8AC3E}">
        <p14:creationId xmlns:p14="http://schemas.microsoft.com/office/powerpoint/2010/main" val="29468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8723-FCF8-4EFD-B315-3281A75DD0D4}"/>
              </a:ext>
            </a:extLst>
          </p:cNvPr>
          <p:cNvSpPr>
            <a:spLocks noGrp="1"/>
          </p:cNvSpPr>
          <p:nvPr>
            <p:ph type="title"/>
          </p:nvPr>
        </p:nvSpPr>
        <p:spPr/>
        <p:txBody>
          <a:bodyPr/>
          <a:lstStyle/>
          <a:p>
            <a:r>
              <a:rPr lang="en-US" dirty="0"/>
              <a:t>1.4 What can the tool NOT do?</a:t>
            </a:r>
          </a:p>
        </p:txBody>
      </p:sp>
      <p:sp>
        <p:nvSpPr>
          <p:cNvPr id="5" name="Content Placeholder 4">
            <a:extLst>
              <a:ext uri="{FF2B5EF4-FFF2-40B4-BE49-F238E27FC236}">
                <a16:creationId xmlns:a16="http://schemas.microsoft.com/office/drawing/2014/main" id="{0E94656B-CAF0-4F9E-B5E0-7E955B028BEC}"/>
              </a:ext>
            </a:extLst>
          </p:cNvPr>
          <p:cNvSpPr>
            <a:spLocks noGrp="1"/>
          </p:cNvSpPr>
          <p:nvPr>
            <p:ph idx="1"/>
          </p:nvPr>
        </p:nvSpPr>
        <p:spPr/>
        <p:txBody>
          <a:bodyPr/>
          <a:lstStyle/>
          <a:p>
            <a:r>
              <a:rPr lang="en-US" dirty="0"/>
              <a:t>The tool does not</a:t>
            </a:r>
          </a:p>
          <a:p>
            <a:pPr lvl="1">
              <a:buFont typeface="Wingdings" panose="05000000000000000000" pitchFamily="2" charset="2"/>
              <a:buChar char="ü"/>
            </a:pPr>
            <a:r>
              <a:rPr lang="en-US" dirty="0"/>
              <a:t>Prescribe what is the best or right accounting basis for any given type of transaction, </a:t>
            </a:r>
            <a:r>
              <a:rPr lang="en-US" dirty="0" err="1"/>
              <a:t>organisation</a:t>
            </a:r>
            <a:r>
              <a:rPr lang="en-US" dirty="0"/>
              <a:t>, financial report or funder requirement.</a:t>
            </a:r>
          </a:p>
          <a:p>
            <a:pPr lvl="1">
              <a:buFont typeface="Wingdings" panose="05000000000000000000" pitchFamily="2" charset="2"/>
              <a:buChar char="ü"/>
            </a:pPr>
            <a:r>
              <a:rPr lang="en-US" dirty="0"/>
              <a:t>Consider every possible type of transaction. It includes those transactions deemed most common in the NPO sector globally, both exchange and non-exchange.</a:t>
            </a:r>
          </a:p>
          <a:p>
            <a:pPr lvl="1">
              <a:buFont typeface="Wingdings" panose="05000000000000000000" pitchFamily="2" charset="2"/>
              <a:buChar char="ü"/>
            </a:pPr>
            <a:r>
              <a:rPr lang="en-US" dirty="0"/>
              <a:t>Define a standard for accrual-based accounting for NPOs.  There is currently no internationally applicable standard, which is why Guidance is being developed by the </a:t>
            </a:r>
            <a:r>
              <a:rPr lang="en-US" dirty="0">
                <a:hlinkClick r:id="rId2"/>
              </a:rPr>
              <a:t>IFR4NPO</a:t>
            </a:r>
            <a:r>
              <a:rPr lang="en-US" dirty="0"/>
              <a:t> project.</a:t>
            </a:r>
          </a:p>
          <a:p>
            <a:pPr lvl="1">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27331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CF-DF29-432E-8AFC-FAB60996B0F3}"/>
              </a:ext>
            </a:extLst>
          </p:cNvPr>
          <p:cNvSpPr>
            <a:spLocks noGrp="1"/>
          </p:cNvSpPr>
          <p:nvPr>
            <p:ph type="ctrTitle"/>
          </p:nvPr>
        </p:nvSpPr>
        <p:spPr/>
        <p:txBody>
          <a:bodyPr/>
          <a:lstStyle/>
          <a:p>
            <a:r>
              <a:rPr lang="en-GB" dirty="0"/>
              <a:t>Section 2</a:t>
            </a:r>
          </a:p>
        </p:txBody>
      </p:sp>
      <p:sp>
        <p:nvSpPr>
          <p:cNvPr id="3" name="Subtitle 2">
            <a:extLst>
              <a:ext uri="{FF2B5EF4-FFF2-40B4-BE49-F238E27FC236}">
                <a16:creationId xmlns:a16="http://schemas.microsoft.com/office/drawing/2014/main" id="{DF303FB5-28EC-47AF-AF52-02DCEABDE762}"/>
              </a:ext>
            </a:extLst>
          </p:cNvPr>
          <p:cNvSpPr>
            <a:spLocks noGrp="1"/>
          </p:cNvSpPr>
          <p:nvPr>
            <p:ph type="subTitle" idx="1"/>
          </p:nvPr>
        </p:nvSpPr>
        <p:spPr/>
        <p:txBody>
          <a:bodyPr/>
          <a:lstStyle/>
          <a:p>
            <a:r>
              <a:rPr lang="en-GB" dirty="0"/>
              <a:t>Accounting in NPOs</a:t>
            </a:r>
          </a:p>
        </p:txBody>
      </p:sp>
    </p:spTree>
    <p:extLst>
      <p:ext uri="{BB962C8B-B14F-4D97-AF65-F5344CB8AC3E}">
        <p14:creationId xmlns:p14="http://schemas.microsoft.com/office/powerpoint/2010/main" val="3504735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mentum Learning Workshop">
  <a:themeElements>
    <a:clrScheme name="Humentum General Presentation ">
      <a:dk1>
        <a:srgbClr val="000000"/>
      </a:dk1>
      <a:lt1>
        <a:srgbClr val="FFFFFF"/>
      </a:lt1>
      <a:dk2>
        <a:srgbClr val="44546A"/>
      </a:dk2>
      <a:lt2>
        <a:srgbClr val="E7E6E6"/>
      </a:lt2>
      <a:accent1>
        <a:srgbClr val="699480"/>
      </a:accent1>
      <a:accent2>
        <a:srgbClr val="076F83"/>
      </a:accent2>
      <a:accent3>
        <a:srgbClr val="733654"/>
      </a:accent3>
      <a:accent4>
        <a:srgbClr val="F79E41"/>
      </a:accent4>
      <a:accent5>
        <a:srgbClr val="000000"/>
      </a:accent5>
      <a:accent6>
        <a:srgbClr val="3E3F3E"/>
      </a:accent6>
      <a:hlink>
        <a:srgbClr val="F79E41"/>
      </a:hlink>
      <a:folHlink>
        <a:srgbClr val="6994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Humentum_PowerPoint_Template_LearningWorkshops_02.16.2018" id="{761A98E0-492D-2B4A-A1CD-FD2BC4B75536}" vid="{1F2DBE38-E176-3E4D-8D67-01728C67823D}"/>
    </a:ext>
  </a:extLst>
</a:theme>
</file>

<file path=ppt/theme/theme2.xml><?xml version="1.0" encoding="utf-8"?>
<a:theme xmlns:a="http://schemas.openxmlformats.org/drawingml/2006/main" name="Custom Design">
  <a:themeElements>
    <a:clrScheme name="Humentum General Presentation ">
      <a:dk1>
        <a:srgbClr val="000000"/>
      </a:dk1>
      <a:lt1>
        <a:srgbClr val="FFFFFF"/>
      </a:lt1>
      <a:dk2>
        <a:srgbClr val="44546A"/>
      </a:dk2>
      <a:lt2>
        <a:srgbClr val="E7E6E6"/>
      </a:lt2>
      <a:accent1>
        <a:srgbClr val="699480"/>
      </a:accent1>
      <a:accent2>
        <a:srgbClr val="076F83"/>
      </a:accent2>
      <a:accent3>
        <a:srgbClr val="733654"/>
      </a:accent3>
      <a:accent4>
        <a:srgbClr val="F79E41"/>
      </a:accent4>
      <a:accent5>
        <a:srgbClr val="000000"/>
      </a:accent5>
      <a:accent6>
        <a:srgbClr val="3E3F3E"/>
      </a:accent6>
      <a:hlink>
        <a:srgbClr val="F79E41"/>
      </a:hlink>
      <a:folHlink>
        <a:srgbClr val="6994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entum_PowerPoint_Template_LearningWorkshops_02.16.2018" id="{761A98E0-492D-2B4A-A1CD-FD2BC4B75536}" vid="{0BEEE92B-EFAA-9A41-BFE9-265C68B8DC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622043-84c9-419c-8675-e1f96a728305">
      <Terms xmlns="http://schemas.microsoft.com/office/infopath/2007/PartnerControls"/>
    </lcf76f155ced4ddcb4097134ff3c332f>
    <TaxCatchAll xmlns="f387e043-b8b7-437b-a681-ae3ddade68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324CB7E008C64AB63DE8325827BE98" ma:contentTypeVersion="14" ma:contentTypeDescription="Create a new document." ma:contentTypeScope="" ma:versionID="990be765133543de2e9954e309d3b82a">
  <xsd:schema xmlns:xsd="http://www.w3.org/2001/XMLSchema" xmlns:xs="http://www.w3.org/2001/XMLSchema" xmlns:p="http://schemas.microsoft.com/office/2006/metadata/properties" xmlns:ns2="b5622043-84c9-419c-8675-e1f96a728305" xmlns:ns3="f387e043-b8b7-437b-a681-ae3ddade6802" targetNamespace="http://schemas.microsoft.com/office/2006/metadata/properties" ma:root="true" ma:fieldsID="81643e89b4cc7f9f6d73f7e58e39f466" ns2:_="" ns3:_="">
    <xsd:import namespace="b5622043-84c9-419c-8675-e1f96a728305"/>
    <xsd:import namespace="f387e043-b8b7-437b-a681-ae3ddade68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22043-84c9-419c-8675-e1f96a728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c418c6-0798-4377-8484-e37f7a17df5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87e043-b8b7-437b-a681-ae3ddade68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b289e4d-c67e-44fe-af25-55bd927f95ab}" ma:internalName="TaxCatchAll" ma:showField="CatchAllData" ma:web="f387e043-b8b7-437b-a681-ae3ddade6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65824-E7B4-40E2-BE1D-C8473C09C907}">
  <ds:schemaRefs>
    <ds:schemaRef ds:uri="http://schemas.microsoft.com/office/2006/documentManagement/types"/>
    <ds:schemaRef ds:uri="http://purl.org/dc/dcmitype/"/>
    <ds:schemaRef ds:uri="f387e043-b8b7-437b-a681-ae3ddade6802"/>
    <ds:schemaRef ds:uri="http://www.w3.org/XML/1998/namespace"/>
    <ds:schemaRef ds:uri="b5622043-84c9-419c-8675-e1f96a728305"/>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A85E49BA-67F9-452E-8AA7-A620EEC4124E}">
  <ds:schemaRefs>
    <ds:schemaRef ds:uri="http://schemas.microsoft.com/sharepoint/v3/contenttype/forms"/>
  </ds:schemaRefs>
</ds:datastoreItem>
</file>

<file path=customXml/itemProps3.xml><?xml version="1.0" encoding="utf-8"?>
<ds:datastoreItem xmlns:ds="http://schemas.openxmlformats.org/officeDocument/2006/customXml" ds:itemID="{854A700F-AFDB-4D85-960A-C3E60001E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22043-84c9-419c-8675-e1f96a728305"/>
    <ds:schemaRef ds:uri="f387e043-b8b7-437b-a681-ae3ddade6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Humentum_PowerPoint_Template_LearningWorkshops_02.16.2018 (1)</Template>
  <TotalTime>1491</TotalTime>
  <Words>2823</Words>
  <Application>Microsoft Office PowerPoint</Application>
  <PresentationFormat>On-screen Show (4:3)</PresentationFormat>
  <Paragraphs>398</Paragraphs>
  <Slides>39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Calibri Light</vt:lpstr>
      <vt:lpstr>Oxygen</vt:lpstr>
      <vt:lpstr>Wingdings</vt:lpstr>
      <vt:lpstr>Wingdings 3</vt:lpstr>
      <vt:lpstr>Humentum Learning Workshop</vt:lpstr>
      <vt:lpstr>Custom Design</vt:lpstr>
      <vt:lpstr>Accounting Basis:  Diagnostic and Strategy Tool for NPOs and funders</vt:lpstr>
      <vt:lpstr>Introduction</vt:lpstr>
      <vt:lpstr>About Humentum</vt:lpstr>
      <vt:lpstr>Section 1</vt:lpstr>
      <vt:lpstr>1.1 Who is this tool designed for?</vt:lpstr>
      <vt:lpstr>1.2 What can the tool do for NPOs?</vt:lpstr>
      <vt:lpstr>1.3 What can the tool do for funders?</vt:lpstr>
      <vt:lpstr>1.4 What can the tool NOT do?</vt:lpstr>
      <vt:lpstr>Section 2</vt:lpstr>
      <vt:lpstr>2.1 Simple or complex?</vt:lpstr>
      <vt:lpstr>2.2 Goals of accounting in NPOs</vt:lpstr>
      <vt:lpstr>Section 3</vt:lpstr>
      <vt:lpstr>3.1 Accounting basis</vt:lpstr>
      <vt:lpstr>3.2 Cash accounting</vt:lpstr>
      <vt:lpstr>3.3 Accrual accounting</vt:lpstr>
      <vt:lpstr>3.4 Accounting Basis – a binary choice?</vt:lpstr>
      <vt:lpstr>3.5 Modified basis</vt:lpstr>
      <vt:lpstr>3.6 Where on the spectrum?</vt:lpstr>
      <vt:lpstr>3.7 Internal and external influences</vt:lpstr>
      <vt:lpstr>Section 4</vt:lpstr>
      <vt:lpstr>4.1 Outputs from the accounting system</vt:lpstr>
      <vt:lpstr>4.2  Options for NPOs</vt:lpstr>
      <vt:lpstr>Section 5</vt:lpstr>
      <vt:lpstr>5.1 Accounting basis conflicts (1)</vt:lpstr>
      <vt:lpstr>5.2 Accounting basis conflicts (2)</vt:lpstr>
      <vt:lpstr>5.3 Impact of conflicts</vt:lpstr>
      <vt:lpstr>5.4 Scenarios</vt:lpstr>
      <vt:lpstr>5.5 Scenario 1</vt:lpstr>
      <vt:lpstr>5.5 Scenario 2</vt:lpstr>
      <vt:lpstr>5.5 Scenario 3</vt:lpstr>
      <vt:lpstr>5.5 Scenario 4</vt:lpstr>
      <vt:lpstr>5.5 Scenario 5</vt:lpstr>
      <vt:lpstr>5.5 Scenario summary</vt:lpstr>
      <vt:lpstr>5.6 Link to the tool</vt:lpstr>
      <vt:lpstr>Section 6</vt:lpstr>
      <vt:lpstr>6.1 How to use the tool - NPOs</vt:lpstr>
      <vt:lpstr>6.2 How to use the tool - Funders</vt:lpstr>
      <vt:lpstr>6.3 Worked examples</vt:lpstr>
      <vt:lpstr>6.3 Where to find the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Kucinskas</dc:creator>
  <cp:lastModifiedBy>Samantha Musoke</cp:lastModifiedBy>
  <cp:revision>98</cp:revision>
  <cp:lastPrinted>2020-09-19T18:14:25Z</cp:lastPrinted>
  <dcterms:created xsi:type="dcterms:W3CDTF">2018-02-16T20:42:16Z</dcterms:created>
  <dcterms:modified xsi:type="dcterms:W3CDTF">2022-07-27T10:14:41Z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0x0101004E324CB7E008C64AB63DE8325827BE98</vt:lpwstr>
  </property>
  <property fmtid="{D5CDD505-2E9C-101B-9397-08002B2CF9AE}" pid="3" name="Order">
    <vt:r8>1800</vt:r8>
  </property>
  <property fmtid="{D5CDD505-2E9C-101B-9397-08002B2CF9AE}" pid="4" name="MediaServiceImageTags">
    <vt:lpwstr/>
  </property>
</Properties>
</file>